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79" r:id="rId5"/>
    <p:sldMasterId id="2147483664" r:id="rId6"/>
    <p:sldMasterId id="2147483676" r:id="rId7"/>
  </p:sldMasterIdLst>
  <p:notesMasterIdLst>
    <p:notesMasterId r:id="rId25"/>
  </p:notesMasterIdLst>
  <p:handoutMasterIdLst>
    <p:handoutMasterId r:id="rId26"/>
  </p:handoutMasterIdLst>
  <p:sldIdLst>
    <p:sldId id="401" r:id="rId8"/>
    <p:sldId id="2109" r:id="rId9"/>
    <p:sldId id="2119" r:id="rId10"/>
    <p:sldId id="2114" r:id="rId11"/>
    <p:sldId id="2123" r:id="rId12"/>
    <p:sldId id="2110" r:id="rId13"/>
    <p:sldId id="2115" r:id="rId14"/>
    <p:sldId id="2118" r:id="rId15"/>
    <p:sldId id="2116" r:id="rId16"/>
    <p:sldId id="2105" r:id="rId17"/>
    <p:sldId id="2112" r:id="rId18"/>
    <p:sldId id="2104" r:id="rId19"/>
    <p:sldId id="2113" r:id="rId20"/>
    <p:sldId id="2120" r:id="rId21"/>
    <p:sldId id="2108" r:id="rId22"/>
    <p:sldId id="2121" r:id="rId23"/>
    <p:sldId id="2103" r:id="rId24"/>
  </p:sldIdLst>
  <p:sldSz cx="9144000" cy="6858000" type="screen4x3"/>
  <p:notesSz cx="7010400" cy="92964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grún Hauksdóttir" initials="SH" lastIdx="2" clrIdx="0">
    <p:extLst>
      <p:ext uri="{19B8F6BF-5375-455C-9EA6-DF929625EA0E}">
        <p15:presenceInfo xmlns:p15="http://schemas.microsoft.com/office/powerpoint/2012/main" userId="S-1-5-21-3095873560-361069849-2506425600-11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F6F6"/>
    <a:srgbClr val="FF99FF"/>
    <a:srgbClr val="FF0066"/>
    <a:srgbClr val="00FFFF"/>
    <a:srgbClr val="00FFCC"/>
    <a:srgbClr val="66FFFF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1" autoAdjust="0"/>
    <p:restoredTop sz="84570" autoAdjust="0"/>
  </p:normalViewPr>
  <p:slideViewPr>
    <p:cSldViewPr snapToGrid="0">
      <p:cViewPr varScale="1">
        <p:scale>
          <a:sx n="159" d="100"/>
          <a:sy n="159" d="100"/>
        </p:scale>
        <p:origin x="2100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0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80" d="100"/>
          <a:sy n="80" d="100"/>
        </p:scale>
        <p:origin x="5880" y="12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DF1FF3-718D-4DF0-98A1-9710793D71B0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924767-4682-4EE6-9F70-E4EB7085460D}">
      <dgm:prSet custT="1"/>
      <dgm:spPr/>
      <dgm:t>
        <a:bodyPr/>
        <a:lstStyle/>
        <a:p>
          <a:r>
            <a:rPr lang="is-IS" sz="1800" dirty="0"/>
            <a:t>Vísar eru ekki í gögnunum sem mögulegt er að vinna með í skýrslugerðaþættinum (Analytics)</a:t>
          </a:r>
          <a:endParaRPr lang="en-US" sz="1800" dirty="0"/>
        </a:p>
      </dgm:t>
    </dgm:pt>
    <dgm:pt modelId="{298E66A6-387D-4CF4-908F-D3D9F7BD45E9}" type="parTrans" cxnId="{E1A1FAC7-B117-4B2B-B205-0CF5C5CEA9BE}">
      <dgm:prSet/>
      <dgm:spPr/>
      <dgm:t>
        <a:bodyPr/>
        <a:lstStyle/>
        <a:p>
          <a:endParaRPr lang="en-US"/>
        </a:p>
      </dgm:t>
    </dgm:pt>
    <dgm:pt modelId="{990BDE33-49B9-45A7-AB96-0F34A8335672}" type="sibTrans" cxnId="{E1A1FAC7-B117-4B2B-B205-0CF5C5CEA9BE}">
      <dgm:prSet/>
      <dgm:spPr/>
      <dgm:t>
        <a:bodyPr/>
        <a:lstStyle/>
        <a:p>
          <a:endParaRPr lang="en-US"/>
        </a:p>
      </dgm:t>
    </dgm:pt>
    <dgm:pt modelId="{435644AC-8323-474D-B8D3-6ADFE136DD1A}">
      <dgm:prSet custT="1"/>
      <dgm:spPr/>
      <dgm:t>
        <a:bodyPr/>
        <a:lstStyle/>
        <a:p>
          <a:r>
            <a:rPr lang="is-IS" sz="1800" dirty="0"/>
            <a:t>Íslenskir höfundar eru auðkendir með fyrri vísi 4 í höfundasviðunum 100 og 700</a:t>
          </a:r>
          <a:endParaRPr lang="en-US" sz="1800" dirty="0"/>
        </a:p>
      </dgm:t>
    </dgm:pt>
    <dgm:pt modelId="{1C9E1C00-8B12-4BBB-9A62-2921181751FF}" type="parTrans" cxnId="{40C9FB25-1351-4ECC-8592-0FF464575D53}">
      <dgm:prSet/>
      <dgm:spPr/>
      <dgm:t>
        <a:bodyPr/>
        <a:lstStyle/>
        <a:p>
          <a:endParaRPr lang="en-US"/>
        </a:p>
      </dgm:t>
    </dgm:pt>
    <dgm:pt modelId="{AF387EBD-BEB6-44E0-B73B-1C3BDBF45E0A}" type="sibTrans" cxnId="{40C9FB25-1351-4ECC-8592-0FF464575D53}">
      <dgm:prSet/>
      <dgm:spPr/>
      <dgm:t>
        <a:bodyPr/>
        <a:lstStyle/>
        <a:p>
          <a:endParaRPr lang="en-US"/>
        </a:p>
      </dgm:t>
    </dgm:pt>
    <dgm:pt modelId="{1BFB4C41-1452-42D8-8C02-A2A220B04519}">
      <dgm:prSet/>
      <dgm:spPr/>
      <dgm:t>
        <a:bodyPr/>
        <a:lstStyle/>
        <a:p>
          <a:r>
            <a:rPr lang="is-IS" dirty="0"/>
            <a:t>Í yfirfærslunni frá gamla yfir í nýja Gegni 2022 var ákveðið að halda í eldri högun á íslenskum nöfnum í höfundarsviðinu og færa það í staðbundið svið (995). </a:t>
          </a:r>
          <a:endParaRPr lang="en-US" dirty="0"/>
        </a:p>
      </dgm:t>
    </dgm:pt>
    <dgm:pt modelId="{0C56240F-1527-465D-A614-5FCC3AD91FEA}" type="parTrans" cxnId="{62BA191A-F231-45EB-BBA3-58183F65A30A}">
      <dgm:prSet/>
      <dgm:spPr/>
      <dgm:t>
        <a:bodyPr/>
        <a:lstStyle/>
        <a:p>
          <a:endParaRPr lang="en-US"/>
        </a:p>
      </dgm:t>
    </dgm:pt>
    <dgm:pt modelId="{60567A45-370C-41C8-9D1C-B7C0C912E5A3}" type="sibTrans" cxnId="{62BA191A-F231-45EB-BBA3-58183F65A30A}">
      <dgm:prSet/>
      <dgm:spPr/>
      <dgm:t>
        <a:bodyPr/>
        <a:lstStyle/>
        <a:p>
          <a:endParaRPr lang="en-US"/>
        </a:p>
      </dgm:t>
    </dgm:pt>
    <dgm:pt modelId="{B3E80912-1B4B-4DA5-A063-2F587518DE18}">
      <dgm:prSet custT="1"/>
      <dgm:spPr/>
      <dgm:t>
        <a:bodyPr/>
        <a:lstStyle/>
        <a:p>
          <a:r>
            <a:rPr lang="is-IS" sz="1800" dirty="0"/>
            <a:t>Þegar að færsla er vistuð er þessu sviði sjálfvirkt bætt inn í allar íslenskar bókfræðifærslur</a:t>
          </a:r>
          <a:endParaRPr lang="en-US" sz="1800" dirty="0"/>
        </a:p>
      </dgm:t>
    </dgm:pt>
    <dgm:pt modelId="{7E17D76F-4DB9-4076-8563-B341FA777800}" type="parTrans" cxnId="{A0B28046-A02E-4CB6-98B6-03E048D73034}">
      <dgm:prSet/>
      <dgm:spPr/>
      <dgm:t>
        <a:bodyPr/>
        <a:lstStyle/>
        <a:p>
          <a:endParaRPr lang="en-US"/>
        </a:p>
      </dgm:t>
    </dgm:pt>
    <dgm:pt modelId="{D9A5AE95-E671-47B4-8024-0C23E9910EB4}" type="sibTrans" cxnId="{A0B28046-A02E-4CB6-98B6-03E048D73034}">
      <dgm:prSet/>
      <dgm:spPr/>
      <dgm:t>
        <a:bodyPr/>
        <a:lstStyle/>
        <a:p>
          <a:endParaRPr lang="en-US"/>
        </a:p>
      </dgm:t>
    </dgm:pt>
    <dgm:pt modelId="{DD1B76D2-E3F6-48B8-8BCD-BFC96C07FA88}">
      <dgm:prSet custT="1"/>
      <dgm:spPr/>
      <dgm:t>
        <a:bodyPr/>
        <a:lstStyle/>
        <a:p>
          <a:r>
            <a:rPr lang="is-IS" sz="1800" dirty="0"/>
            <a:t>Þetta á bara við um 100 sviðið, ekki 700 sviðið</a:t>
          </a:r>
          <a:endParaRPr lang="en-US" sz="1800" dirty="0"/>
        </a:p>
      </dgm:t>
    </dgm:pt>
    <dgm:pt modelId="{C86B5058-52DB-4E15-AAF4-F01638BCD7EE}" type="parTrans" cxnId="{EFF113F3-6C74-4372-B329-E8EF48806F2A}">
      <dgm:prSet/>
      <dgm:spPr/>
      <dgm:t>
        <a:bodyPr/>
        <a:lstStyle/>
        <a:p>
          <a:endParaRPr lang="en-US"/>
        </a:p>
      </dgm:t>
    </dgm:pt>
    <dgm:pt modelId="{BC7345F6-8933-402A-AC40-CEC80081CCF2}" type="sibTrans" cxnId="{EFF113F3-6C74-4372-B329-E8EF48806F2A}">
      <dgm:prSet/>
      <dgm:spPr/>
      <dgm:t>
        <a:bodyPr/>
        <a:lstStyle/>
        <a:p>
          <a:endParaRPr lang="en-US"/>
        </a:p>
      </dgm:t>
    </dgm:pt>
    <dgm:pt modelId="{9AADC213-9B95-409D-A377-2D8AB81D5CB9}">
      <dgm:prSet custT="1"/>
      <dgm:spPr/>
      <dgm:t>
        <a:bodyPr/>
        <a:lstStyle/>
        <a:p>
          <a:r>
            <a:rPr lang="is-IS" sz="1600" dirty="0"/>
            <a:t>Spurning hvort ætti að breyta því</a:t>
          </a:r>
          <a:endParaRPr lang="en-US" sz="1200" dirty="0"/>
        </a:p>
      </dgm:t>
    </dgm:pt>
    <dgm:pt modelId="{CD724705-A158-4964-8714-05A785A9E96B}" type="parTrans" cxnId="{C259D19D-1F58-4F2F-8810-7EADF11FC801}">
      <dgm:prSet/>
      <dgm:spPr/>
      <dgm:t>
        <a:bodyPr/>
        <a:lstStyle/>
        <a:p>
          <a:endParaRPr lang="en-US"/>
        </a:p>
      </dgm:t>
    </dgm:pt>
    <dgm:pt modelId="{8013AB96-C5D3-4CEA-B9F5-175A8A386AB7}" type="sibTrans" cxnId="{C259D19D-1F58-4F2F-8810-7EADF11FC801}">
      <dgm:prSet/>
      <dgm:spPr/>
      <dgm:t>
        <a:bodyPr/>
        <a:lstStyle/>
        <a:p>
          <a:endParaRPr lang="en-US"/>
        </a:p>
      </dgm:t>
    </dgm:pt>
    <dgm:pt modelId="{199E641D-6A13-4952-B723-43AFB2ACE6C5}">
      <dgm:prSet custT="1"/>
      <dgm:spPr/>
      <dgm:t>
        <a:bodyPr/>
        <a:lstStyle/>
        <a:p>
          <a:r>
            <a:rPr lang="is-IS" sz="1800" dirty="0"/>
            <a:t>700 sviðið er ekki enn hluti af skýrslugerðar-gögnunum frá Ex Libris</a:t>
          </a:r>
          <a:endParaRPr lang="en-US" sz="1800" dirty="0"/>
        </a:p>
      </dgm:t>
    </dgm:pt>
    <dgm:pt modelId="{3C50AA42-C4CE-4438-8585-C2EBCE38F323}" type="parTrans" cxnId="{FFCEF227-4629-4DD9-90EB-5E6C0884AB47}">
      <dgm:prSet/>
      <dgm:spPr/>
      <dgm:t>
        <a:bodyPr/>
        <a:lstStyle/>
        <a:p>
          <a:endParaRPr lang="en-US"/>
        </a:p>
      </dgm:t>
    </dgm:pt>
    <dgm:pt modelId="{EDA5C0EA-E430-44E4-9A3C-64CE83061235}" type="sibTrans" cxnId="{FFCEF227-4629-4DD9-90EB-5E6C0884AB47}">
      <dgm:prSet/>
      <dgm:spPr/>
      <dgm:t>
        <a:bodyPr/>
        <a:lstStyle/>
        <a:p>
          <a:endParaRPr lang="en-US"/>
        </a:p>
      </dgm:t>
    </dgm:pt>
    <dgm:pt modelId="{88CD9178-1BD6-414B-96EF-00BEAAD38EEE}" type="pres">
      <dgm:prSet presAssocID="{C8DF1FF3-718D-4DF0-98A1-9710793D71B0}" presName="diagram" presStyleCnt="0">
        <dgm:presLayoutVars>
          <dgm:dir/>
          <dgm:resizeHandles val="exact"/>
        </dgm:presLayoutVars>
      </dgm:prSet>
      <dgm:spPr/>
    </dgm:pt>
    <dgm:pt modelId="{5FF8E579-B36E-450D-B286-E289A4BAEB51}" type="pres">
      <dgm:prSet presAssocID="{C8924767-4682-4EE6-9F70-E4EB7085460D}" presName="node" presStyleLbl="node1" presStyleIdx="0" presStyleCnt="6">
        <dgm:presLayoutVars>
          <dgm:bulletEnabled val="1"/>
        </dgm:presLayoutVars>
      </dgm:prSet>
      <dgm:spPr/>
    </dgm:pt>
    <dgm:pt modelId="{C5C9D6C6-2431-46CF-927D-6420927099DE}" type="pres">
      <dgm:prSet presAssocID="{990BDE33-49B9-45A7-AB96-0F34A8335672}" presName="sibTrans" presStyleCnt="0"/>
      <dgm:spPr/>
    </dgm:pt>
    <dgm:pt modelId="{DE8D2493-E423-4CD7-90D3-2F9708DF9537}" type="pres">
      <dgm:prSet presAssocID="{435644AC-8323-474D-B8D3-6ADFE136DD1A}" presName="node" presStyleLbl="node1" presStyleIdx="1" presStyleCnt="6">
        <dgm:presLayoutVars>
          <dgm:bulletEnabled val="1"/>
        </dgm:presLayoutVars>
      </dgm:prSet>
      <dgm:spPr/>
    </dgm:pt>
    <dgm:pt modelId="{CA82E193-9282-48F5-AEE1-A328A0B77C0F}" type="pres">
      <dgm:prSet presAssocID="{AF387EBD-BEB6-44E0-B73B-1C3BDBF45E0A}" presName="sibTrans" presStyleCnt="0"/>
      <dgm:spPr/>
    </dgm:pt>
    <dgm:pt modelId="{A141DB37-7DF1-4FFB-9933-0BBE988B3FD8}" type="pres">
      <dgm:prSet presAssocID="{1BFB4C41-1452-42D8-8C02-A2A220B04519}" presName="node" presStyleLbl="node1" presStyleIdx="2" presStyleCnt="6">
        <dgm:presLayoutVars>
          <dgm:bulletEnabled val="1"/>
        </dgm:presLayoutVars>
      </dgm:prSet>
      <dgm:spPr/>
    </dgm:pt>
    <dgm:pt modelId="{D5396EE4-7E5D-4E13-B0DB-BE0E40AF95C2}" type="pres">
      <dgm:prSet presAssocID="{60567A45-370C-41C8-9D1C-B7C0C912E5A3}" presName="sibTrans" presStyleCnt="0"/>
      <dgm:spPr/>
    </dgm:pt>
    <dgm:pt modelId="{AB6FC277-7423-4FA8-9253-9FB38DA5D645}" type="pres">
      <dgm:prSet presAssocID="{B3E80912-1B4B-4DA5-A063-2F587518DE18}" presName="node" presStyleLbl="node1" presStyleIdx="3" presStyleCnt="6">
        <dgm:presLayoutVars>
          <dgm:bulletEnabled val="1"/>
        </dgm:presLayoutVars>
      </dgm:prSet>
      <dgm:spPr/>
    </dgm:pt>
    <dgm:pt modelId="{0A30C2C1-4FBF-4771-975C-C36DEC52C98F}" type="pres">
      <dgm:prSet presAssocID="{D9A5AE95-E671-47B4-8024-0C23E9910EB4}" presName="sibTrans" presStyleCnt="0"/>
      <dgm:spPr/>
    </dgm:pt>
    <dgm:pt modelId="{7ABCC04B-4EEC-4AF0-B0ED-85B7975DFC0D}" type="pres">
      <dgm:prSet presAssocID="{DD1B76D2-E3F6-48B8-8BCD-BFC96C07FA88}" presName="node" presStyleLbl="node1" presStyleIdx="4" presStyleCnt="6">
        <dgm:presLayoutVars>
          <dgm:bulletEnabled val="1"/>
        </dgm:presLayoutVars>
      </dgm:prSet>
      <dgm:spPr/>
    </dgm:pt>
    <dgm:pt modelId="{EBE366C0-0D9B-46EC-AC94-56D5490A5643}" type="pres">
      <dgm:prSet presAssocID="{BC7345F6-8933-402A-AC40-CEC80081CCF2}" presName="sibTrans" presStyleCnt="0"/>
      <dgm:spPr/>
    </dgm:pt>
    <dgm:pt modelId="{845F38B1-F819-4AA0-B0A9-D1B4D9F3A4FD}" type="pres">
      <dgm:prSet presAssocID="{199E641D-6A13-4952-B723-43AFB2ACE6C5}" presName="node" presStyleLbl="node1" presStyleIdx="5" presStyleCnt="6">
        <dgm:presLayoutVars>
          <dgm:bulletEnabled val="1"/>
        </dgm:presLayoutVars>
      </dgm:prSet>
      <dgm:spPr/>
    </dgm:pt>
  </dgm:ptLst>
  <dgm:cxnLst>
    <dgm:cxn modelId="{7681F500-74C6-4481-8EE0-A5BD8C2196F2}" type="presOf" srcId="{9AADC213-9B95-409D-A377-2D8AB81D5CB9}" destId="{7ABCC04B-4EEC-4AF0-B0ED-85B7975DFC0D}" srcOrd="0" destOrd="1" presId="urn:microsoft.com/office/officeart/2005/8/layout/default"/>
    <dgm:cxn modelId="{62BA191A-F231-45EB-BBA3-58183F65A30A}" srcId="{C8DF1FF3-718D-4DF0-98A1-9710793D71B0}" destId="{1BFB4C41-1452-42D8-8C02-A2A220B04519}" srcOrd="2" destOrd="0" parTransId="{0C56240F-1527-465D-A614-5FCC3AD91FEA}" sibTransId="{60567A45-370C-41C8-9D1C-B7C0C912E5A3}"/>
    <dgm:cxn modelId="{40C9FB25-1351-4ECC-8592-0FF464575D53}" srcId="{C8DF1FF3-718D-4DF0-98A1-9710793D71B0}" destId="{435644AC-8323-474D-B8D3-6ADFE136DD1A}" srcOrd="1" destOrd="0" parTransId="{1C9E1C00-8B12-4BBB-9A62-2921181751FF}" sibTransId="{AF387EBD-BEB6-44E0-B73B-1C3BDBF45E0A}"/>
    <dgm:cxn modelId="{FFCEF227-4629-4DD9-90EB-5E6C0884AB47}" srcId="{C8DF1FF3-718D-4DF0-98A1-9710793D71B0}" destId="{199E641D-6A13-4952-B723-43AFB2ACE6C5}" srcOrd="5" destOrd="0" parTransId="{3C50AA42-C4CE-4438-8585-C2EBCE38F323}" sibTransId="{EDA5C0EA-E430-44E4-9A3C-64CE83061235}"/>
    <dgm:cxn modelId="{1F9FE33C-A1F3-4ABC-B632-155561BB8734}" type="presOf" srcId="{DD1B76D2-E3F6-48B8-8BCD-BFC96C07FA88}" destId="{7ABCC04B-4EEC-4AF0-B0ED-85B7975DFC0D}" srcOrd="0" destOrd="0" presId="urn:microsoft.com/office/officeart/2005/8/layout/default"/>
    <dgm:cxn modelId="{A0B28046-A02E-4CB6-98B6-03E048D73034}" srcId="{C8DF1FF3-718D-4DF0-98A1-9710793D71B0}" destId="{B3E80912-1B4B-4DA5-A063-2F587518DE18}" srcOrd="3" destOrd="0" parTransId="{7E17D76F-4DB9-4076-8563-B341FA777800}" sibTransId="{D9A5AE95-E671-47B4-8024-0C23E9910EB4}"/>
    <dgm:cxn modelId="{EC342B8E-7B69-46A0-93FB-F152CA2B0BA0}" type="presOf" srcId="{1BFB4C41-1452-42D8-8C02-A2A220B04519}" destId="{A141DB37-7DF1-4FFB-9933-0BBE988B3FD8}" srcOrd="0" destOrd="0" presId="urn:microsoft.com/office/officeart/2005/8/layout/default"/>
    <dgm:cxn modelId="{0D183D98-7BCD-43D3-9643-F776A4647D98}" type="presOf" srcId="{199E641D-6A13-4952-B723-43AFB2ACE6C5}" destId="{845F38B1-F819-4AA0-B0A9-D1B4D9F3A4FD}" srcOrd="0" destOrd="0" presId="urn:microsoft.com/office/officeart/2005/8/layout/default"/>
    <dgm:cxn modelId="{C259D19D-1F58-4F2F-8810-7EADF11FC801}" srcId="{DD1B76D2-E3F6-48B8-8BCD-BFC96C07FA88}" destId="{9AADC213-9B95-409D-A377-2D8AB81D5CB9}" srcOrd="0" destOrd="0" parTransId="{CD724705-A158-4964-8714-05A785A9E96B}" sibTransId="{8013AB96-C5D3-4CEA-B9F5-175A8A386AB7}"/>
    <dgm:cxn modelId="{E1A1FAC7-B117-4B2B-B205-0CF5C5CEA9BE}" srcId="{C8DF1FF3-718D-4DF0-98A1-9710793D71B0}" destId="{C8924767-4682-4EE6-9F70-E4EB7085460D}" srcOrd="0" destOrd="0" parTransId="{298E66A6-387D-4CF4-908F-D3D9F7BD45E9}" sibTransId="{990BDE33-49B9-45A7-AB96-0F34A8335672}"/>
    <dgm:cxn modelId="{C076A9D4-5C95-4E54-B08C-58BD19EC73B6}" type="presOf" srcId="{C8924767-4682-4EE6-9F70-E4EB7085460D}" destId="{5FF8E579-B36E-450D-B286-E289A4BAEB51}" srcOrd="0" destOrd="0" presId="urn:microsoft.com/office/officeart/2005/8/layout/default"/>
    <dgm:cxn modelId="{EFF113F3-6C74-4372-B329-E8EF48806F2A}" srcId="{C8DF1FF3-718D-4DF0-98A1-9710793D71B0}" destId="{DD1B76D2-E3F6-48B8-8BCD-BFC96C07FA88}" srcOrd="4" destOrd="0" parTransId="{C86B5058-52DB-4E15-AAF4-F01638BCD7EE}" sibTransId="{BC7345F6-8933-402A-AC40-CEC80081CCF2}"/>
    <dgm:cxn modelId="{F82A30F3-7587-46E9-A28D-770C289C7B30}" type="presOf" srcId="{B3E80912-1B4B-4DA5-A063-2F587518DE18}" destId="{AB6FC277-7423-4FA8-9253-9FB38DA5D645}" srcOrd="0" destOrd="0" presId="urn:microsoft.com/office/officeart/2005/8/layout/default"/>
    <dgm:cxn modelId="{99434EF8-FEE6-430B-8348-2E8007CA221D}" type="presOf" srcId="{435644AC-8323-474D-B8D3-6ADFE136DD1A}" destId="{DE8D2493-E423-4CD7-90D3-2F9708DF9537}" srcOrd="0" destOrd="0" presId="urn:microsoft.com/office/officeart/2005/8/layout/default"/>
    <dgm:cxn modelId="{E3F49CFF-7681-4A94-A050-E372E703FB0B}" type="presOf" srcId="{C8DF1FF3-718D-4DF0-98A1-9710793D71B0}" destId="{88CD9178-1BD6-414B-96EF-00BEAAD38EEE}" srcOrd="0" destOrd="0" presId="urn:microsoft.com/office/officeart/2005/8/layout/default"/>
    <dgm:cxn modelId="{103BD57A-A208-4C4B-BB23-EB85F4989EF6}" type="presParOf" srcId="{88CD9178-1BD6-414B-96EF-00BEAAD38EEE}" destId="{5FF8E579-B36E-450D-B286-E289A4BAEB51}" srcOrd="0" destOrd="0" presId="urn:microsoft.com/office/officeart/2005/8/layout/default"/>
    <dgm:cxn modelId="{9016B247-74C0-4CD6-AE2C-33A6E2FB8DA7}" type="presParOf" srcId="{88CD9178-1BD6-414B-96EF-00BEAAD38EEE}" destId="{C5C9D6C6-2431-46CF-927D-6420927099DE}" srcOrd="1" destOrd="0" presId="urn:microsoft.com/office/officeart/2005/8/layout/default"/>
    <dgm:cxn modelId="{2A13BC8F-1582-4EA8-A6F8-89A285DC4106}" type="presParOf" srcId="{88CD9178-1BD6-414B-96EF-00BEAAD38EEE}" destId="{DE8D2493-E423-4CD7-90D3-2F9708DF9537}" srcOrd="2" destOrd="0" presId="urn:microsoft.com/office/officeart/2005/8/layout/default"/>
    <dgm:cxn modelId="{19689627-FC97-4AC7-8A05-D38094B88CB1}" type="presParOf" srcId="{88CD9178-1BD6-414B-96EF-00BEAAD38EEE}" destId="{CA82E193-9282-48F5-AEE1-A328A0B77C0F}" srcOrd="3" destOrd="0" presId="urn:microsoft.com/office/officeart/2005/8/layout/default"/>
    <dgm:cxn modelId="{1F9AF899-B2A4-4F31-8D99-802CDDEF17E1}" type="presParOf" srcId="{88CD9178-1BD6-414B-96EF-00BEAAD38EEE}" destId="{A141DB37-7DF1-4FFB-9933-0BBE988B3FD8}" srcOrd="4" destOrd="0" presId="urn:microsoft.com/office/officeart/2005/8/layout/default"/>
    <dgm:cxn modelId="{D0C81146-0207-4E31-9D11-A4A6839167CE}" type="presParOf" srcId="{88CD9178-1BD6-414B-96EF-00BEAAD38EEE}" destId="{D5396EE4-7E5D-4E13-B0DB-BE0E40AF95C2}" srcOrd="5" destOrd="0" presId="urn:microsoft.com/office/officeart/2005/8/layout/default"/>
    <dgm:cxn modelId="{295AF8D4-8CE4-467A-AFAD-7476BF973408}" type="presParOf" srcId="{88CD9178-1BD6-414B-96EF-00BEAAD38EEE}" destId="{AB6FC277-7423-4FA8-9253-9FB38DA5D645}" srcOrd="6" destOrd="0" presId="urn:microsoft.com/office/officeart/2005/8/layout/default"/>
    <dgm:cxn modelId="{A0278224-1471-4F54-89D8-2329CCCB5CC3}" type="presParOf" srcId="{88CD9178-1BD6-414B-96EF-00BEAAD38EEE}" destId="{0A30C2C1-4FBF-4771-975C-C36DEC52C98F}" srcOrd="7" destOrd="0" presId="urn:microsoft.com/office/officeart/2005/8/layout/default"/>
    <dgm:cxn modelId="{3608416C-BD0F-4214-9B60-5902FA61862A}" type="presParOf" srcId="{88CD9178-1BD6-414B-96EF-00BEAAD38EEE}" destId="{7ABCC04B-4EEC-4AF0-B0ED-85B7975DFC0D}" srcOrd="8" destOrd="0" presId="urn:microsoft.com/office/officeart/2005/8/layout/default"/>
    <dgm:cxn modelId="{0549A3D3-F851-4F70-857B-D0A88B3420E8}" type="presParOf" srcId="{88CD9178-1BD6-414B-96EF-00BEAAD38EEE}" destId="{EBE366C0-0D9B-46EC-AC94-56D5490A5643}" srcOrd="9" destOrd="0" presId="urn:microsoft.com/office/officeart/2005/8/layout/default"/>
    <dgm:cxn modelId="{A0636967-FEE4-4EAF-A8AD-053C32B03766}" type="presParOf" srcId="{88CD9178-1BD6-414B-96EF-00BEAAD38EEE}" destId="{845F38B1-F819-4AA0-B0A9-D1B4D9F3A4F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F8E579-B36E-450D-B286-E289A4BAEB51}">
      <dsp:nvSpPr>
        <dsp:cNvPr id="0" name=""/>
        <dsp:cNvSpPr/>
      </dsp:nvSpPr>
      <dsp:spPr>
        <a:xfrm>
          <a:off x="0" y="808448"/>
          <a:ext cx="2542610" cy="15255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1800" kern="1200" dirty="0"/>
            <a:t>Vísar eru ekki í gögnunum sem mögulegt er að vinna með í skýrslugerðaþættinum (Analytics)</a:t>
          </a:r>
          <a:endParaRPr lang="en-US" sz="1800" kern="1200" dirty="0"/>
        </a:p>
      </dsp:txBody>
      <dsp:txXfrm>
        <a:off x="0" y="808448"/>
        <a:ext cx="2542610" cy="1525566"/>
      </dsp:txXfrm>
    </dsp:sp>
    <dsp:sp modelId="{DE8D2493-E423-4CD7-90D3-2F9708DF9537}">
      <dsp:nvSpPr>
        <dsp:cNvPr id="0" name=""/>
        <dsp:cNvSpPr/>
      </dsp:nvSpPr>
      <dsp:spPr>
        <a:xfrm>
          <a:off x="2796872" y="808448"/>
          <a:ext cx="2542610" cy="15255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1800" kern="1200" dirty="0"/>
            <a:t>Íslenskir höfundar eru auðkendir með fyrri vísi 4 í höfundasviðunum 100 og 700</a:t>
          </a:r>
          <a:endParaRPr lang="en-US" sz="1800" kern="1200" dirty="0"/>
        </a:p>
      </dsp:txBody>
      <dsp:txXfrm>
        <a:off x="2796872" y="808448"/>
        <a:ext cx="2542610" cy="1525566"/>
      </dsp:txXfrm>
    </dsp:sp>
    <dsp:sp modelId="{A141DB37-7DF1-4FFB-9933-0BBE988B3FD8}">
      <dsp:nvSpPr>
        <dsp:cNvPr id="0" name=""/>
        <dsp:cNvSpPr/>
      </dsp:nvSpPr>
      <dsp:spPr>
        <a:xfrm>
          <a:off x="5593744" y="808448"/>
          <a:ext cx="2542610" cy="15255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1600" kern="1200" dirty="0"/>
            <a:t>Í yfirfærslunni frá gamla yfir í nýja Gegni 2022 var ákveðið að halda í eldri högun á íslenskum nöfnum í höfundarsviðinu og færa það í staðbundið svið (995). </a:t>
          </a:r>
          <a:endParaRPr lang="en-US" sz="1600" kern="1200" dirty="0"/>
        </a:p>
      </dsp:txBody>
      <dsp:txXfrm>
        <a:off x="5593744" y="808448"/>
        <a:ext cx="2542610" cy="1525566"/>
      </dsp:txXfrm>
    </dsp:sp>
    <dsp:sp modelId="{AB6FC277-7423-4FA8-9253-9FB38DA5D645}">
      <dsp:nvSpPr>
        <dsp:cNvPr id="0" name=""/>
        <dsp:cNvSpPr/>
      </dsp:nvSpPr>
      <dsp:spPr>
        <a:xfrm>
          <a:off x="0" y="2588276"/>
          <a:ext cx="2542610" cy="15255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1800" kern="1200" dirty="0"/>
            <a:t>Þegar að færsla er vistuð er þessu sviði sjálfvirkt bætt inn í allar íslenskar bókfræðifærslur</a:t>
          </a:r>
          <a:endParaRPr lang="en-US" sz="1800" kern="1200" dirty="0"/>
        </a:p>
      </dsp:txBody>
      <dsp:txXfrm>
        <a:off x="0" y="2588276"/>
        <a:ext cx="2542610" cy="1525566"/>
      </dsp:txXfrm>
    </dsp:sp>
    <dsp:sp modelId="{7ABCC04B-4EEC-4AF0-B0ED-85B7975DFC0D}">
      <dsp:nvSpPr>
        <dsp:cNvPr id="0" name=""/>
        <dsp:cNvSpPr/>
      </dsp:nvSpPr>
      <dsp:spPr>
        <a:xfrm>
          <a:off x="2796872" y="2588276"/>
          <a:ext cx="2542610" cy="15255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1800" kern="1200" dirty="0"/>
            <a:t>Þetta á bara við um 100 sviðið, ekki 700 sviðið</a:t>
          </a:r>
          <a:endParaRPr lang="en-US" sz="18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s-IS" sz="1600" kern="1200" dirty="0"/>
            <a:t>Spurning hvort ætti að breyta því</a:t>
          </a:r>
          <a:endParaRPr lang="en-US" sz="1200" kern="1200" dirty="0"/>
        </a:p>
      </dsp:txBody>
      <dsp:txXfrm>
        <a:off x="2796872" y="2588276"/>
        <a:ext cx="2542610" cy="1525566"/>
      </dsp:txXfrm>
    </dsp:sp>
    <dsp:sp modelId="{845F38B1-F819-4AA0-B0A9-D1B4D9F3A4FD}">
      <dsp:nvSpPr>
        <dsp:cNvPr id="0" name=""/>
        <dsp:cNvSpPr/>
      </dsp:nvSpPr>
      <dsp:spPr>
        <a:xfrm>
          <a:off x="5593744" y="2588276"/>
          <a:ext cx="2542610" cy="152556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s-IS" sz="1800" kern="1200" dirty="0"/>
            <a:t>700 sviðið er ekki enn hluti af skýrslugerðar-gögnunum frá Ex Libris</a:t>
          </a:r>
          <a:endParaRPr lang="en-US" sz="1800" kern="1200" dirty="0"/>
        </a:p>
      </dsp:txBody>
      <dsp:txXfrm>
        <a:off x="5593744" y="2588276"/>
        <a:ext cx="2542610" cy="1525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184" tIns="45592" rIns="91184" bIns="45592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184" tIns="45592" rIns="91184" bIns="45592" rtlCol="0"/>
          <a:lstStyle>
            <a:lvl1pPr algn="r">
              <a:defRPr sz="1200"/>
            </a:lvl1pPr>
          </a:lstStyle>
          <a:p>
            <a:fld id="{4ECB069A-2FC7-4CF6-AF6E-BF003D9949FC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184" tIns="45592" rIns="91184" bIns="45592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184" tIns="45592" rIns="91184" bIns="45592" rtlCol="0" anchor="b"/>
          <a:lstStyle>
            <a:lvl1pPr algn="r">
              <a:defRPr sz="1200"/>
            </a:lvl1pPr>
          </a:lstStyle>
          <a:p>
            <a:fld id="{4692232A-A724-4252-9FBA-2D3122364D2A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69666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184" tIns="45592" rIns="91184" bIns="45592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184" tIns="45592" rIns="91184" bIns="45592" rtlCol="0"/>
          <a:lstStyle>
            <a:lvl1pPr algn="r">
              <a:defRPr sz="1200"/>
            </a:lvl1pPr>
          </a:lstStyle>
          <a:p>
            <a:fld id="{B1A6988B-8E54-4B64-A759-12D0E874C525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2875" y="1162050"/>
            <a:ext cx="4184650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84" tIns="45592" rIns="91184" bIns="45592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</p:spPr>
        <p:txBody>
          <a:bodyPr vert="horz" lIns="91184" tIns="45592" rIns="91184" bIns="4559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184" tIns="45592" rIns="91184" bIns="45592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184" tIns="45592" rIns="91184" bIns="45592" rtlCol="0" anchor="b"/>
          <a:lstStyle>
            <a:lvl1pPr algn="r">
              <a:defRPr sz="1200"/>
            </a:lvl1pPr>
          </a:lstStyle>
          <a:p>
            <a:fld id="{3131C093-DB67-4181-A2D4-8655A63543C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54650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sz="1200" noProof="0" dirty="0"/>
              <a:t>Sæl og blessuð,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s-I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Fjölmenningarsamfélagið kallar á safnkost sem endurspeglar samfélagið. Hvað á að kaupa, hversu mikil og á hvaða tungumálum er erfitt að meta þar sem innflytjendur eru margbreytilegur og kvikur hópur og verður reynt að </a:t>
            </a:r>
            <a:r>
              <a:rPr lang="is-I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varpað ljósi á hvað gögnin, titlar, eintök, útlán o.s.frv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is-I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segja okkur.</a:t>
            </a:r>
            <a:endParaRPr lang="is-IS" dirty="0"/>
          </a:p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1C093-DB67-4181-A2D4-8655A63543C8}" type="slidenum">
              <a:rPr lang="is-IS" smtClean="0"/>
              <a:t>1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788928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lokum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ég</a:t>
            </a:r>
            <a:r>
              <a:rPr lang="en-US" dirty="0"/>
              <a:t> </a:t>
            </a:r>
            <a:r>
              <a:rPr lang="en-US" dirty="0" err="1"/>
              <a:t>óska</a:t>
            </a:r>
            <a:r>
              <a:rPr lang="en-US" dirty="0"/>
              <a:t> </a:t>
            </a:r>
            <a:r>
              <a:rPr lang="en-US" dirty="0" err="1"/>
              <a:t>almenningsbókasöfnunum</a:t>
            </a:r>
            <a:r>
              <a:rPr lang="en-US" dirty="0"/>
              <a:t> </a:t>
            </a:r>
            <a:r>
              <a:rPr lang="en-US" dirty="0" err="1"/>
              <a:t>velfarnaðar</a:t>
            </a:r>
            <a:r>
              <a:rPr lang="en-US" dirty="0"/>
              <a:t> í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styðja</a:t>
            </a:r>
            <a:r>
              <a:rPr lang="en-US" dirty="0"/>
              <a:t> </a:t>
            </a:r>
            <a:r>
              <a:rPr lang="en-US" dirty="0" err="1"/>
              <a:t>við</a:t>
            </a:r>
            <a:r>
              <a:rPr lang="en-US" dirty="0"/>
              <a:t> </a:t>
            </a:r>
            <a:r>
              <a:rPr lang="en-US" dirty="0" err="1"/>
              <a:t>fjömenningu</a:t>
            </a:r>
            <a:r>
              <a:rPr lang="en-US" dirty="0"/>
              <a:t> á </a:t>
            </a:r>
            <a:r>
              <a:rPr lang="en-US" dirty="0" err="1"/>
              <a:t>fjölbreyttan</a:t>
            </a:r>
            <a:r>
              <a:rPr lang="en-US" dirty="0"/>
              <a:t> og </a:t>
            </a:r>
            <a:r>
              <a:rPr lang="en-US" dirty="0" err="1"/>
              <a:t>uppbyggjandi</a:t>
            </a:r>
            <a:r>
              <a:rPr lang="en-US" dirty="0"/>
              <a:t> </a:t>
            </a:r>
            <a:r>
              <a:rPr lang="en-US" dirty="0" err="1"/>
              <a:t>hátt</a:t>
            </a:r>
            <a:r>
              <a:rPr lang="en-US" dirty="0"/>
              <a:t> á </a:t>
            </a:r>
            <a:r>
              <a:rPr lang="en-US" dirty="0" err="1"/>
              <a:t>tímum</a:t>
            </a:r>
            <a:r>
              <a:rPr lang="en-US" dirty="0"/>
              <a:t> </a:t>
            </a:r>
            <a:r>
              <a:rPr lang="en-US" dirty="0" err="1"/>
              <a:t>mikilla</a:t>
            </a:r>
            <a:r>
              <a:rPr lang="en-US" dirty="0"/>
              <a:t> </a:t>
            </a:r>
            <a:r>
              <a:rPr lang="en-US" dirty="0" err="1"/>
              <a:t>þjóðfélagsbreytinga</a:t>
            </a:r>
            <a:r>
              <a:rPr lang="en-US" dirty="0"/>
              <a:t>.</a:t>
            </a:r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31C093-DB67-4181-A2D4-8655A63543C8}" type="slidenum">
              <a:rPr lang="is-IS" smtClean="0"/>
              <a:t>17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644738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496" y="2204884"/>
            <a:ext cx="7338091" cy="225650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496" y="4589465"/>
            <a:ext cx="7338092" cy="1339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835176" y="524748"/>
            <a:ext cx="5464123" cy="78099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is-I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58" y="906870"/>
            <a:ext cx="6114732" cy="1121034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79F54B-99FF-87AA-A943-2F3AB638885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747250" y="711200"/>
            <a:ext cx="9144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715319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41189" y="6346994"/>
            <a:ext cx="3086100" cy="365125"/>
          </a:xfrm>
        </p:spPr>
        <p:txBody>
          <a:bodyPr/>
          <a:lstStyle/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3FFE5-9E9C-4AE0-A30C-2AE7F1497ADA}" type="slidenum">
              <a:rPr lang="is-IS" smtClean="0"/>
              <a:t>‹#›</a:t>
            </a:fld>
            <a:endParaRPr lang="is-IS"/>
          </a:p>
        </p:txBody>
      </p:sp>
      <p:pic>
        <p:nvPicPr>
          <p:cNvPr id="9" name="Picture 8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189" y="6356351"/>
            <a:ext cx="2290445" cy="357885"/>
          </a:xfrm>
          <a:prstGeom prst="rect">
            <a:avLst/>
          </a:prstGeom>
        </p:spPr>
      </p:pic>
      <p:pic>
        <p:nvPicPr>
          <p:cNvPr id="1026" name="Picture 2" descr="Logo for Rafbókasafnið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802" y="6262610"/>
            <a:ext cx="1492153" cy="44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249B807-9B58-DAE5-A93A-AD308FCC57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753" y="6344875"/>
            <a:ext cx="2344203" cy="37937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A79EEF8B-827B-4EBA-00A0-434CE7256C69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90927" y="6344875"/>
            <a:ext cx="1418949" cy="36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29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496" y="2204884"/>
            <a:ext cx="7338091" cy="225650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496" y="4589465"/>
            <a:ext cx="7338092" cy="1339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835176" y="524748"/>
            <a:ext cx="5464123" cy="78099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is-I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58" y="906870"/>
            <a:ext cx="6114732" cy="112103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3531162" y="6304732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609979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598" y="1550984"/>
            <a:ext cx="78867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96CB6-3DD5-419B-9694-06F94C39F529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41189" y="6346994"/>
            <a:ext cx="3086100" cy="365125"/>
          </a:xfrm>
        </p:spPr>
        <p:txBody>
          <a:bodyPr/>
          <a:lstStyle/>
          <a:p>
            <a:endParaRPr lang="is-I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3FFE5-9E9C-4AE0-A30C-2AE7F1497ADA}" type="slidenum">
              <a:rPr lang="is-IS" smtClean="0"/>
              <a:t>‹#›</a:t>
            </a:fld>
            <a:endParaRPr lang="is-I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917" y="6302388"/>
            <a:ext cx="2212539" cy="4015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2295" y="6321622"/>
            <a:ext cx="1263004" cy="434582"/>
          </a:xfrm>
          <a:prstGeom prst="rect">
            <a:avLst/>
          </a:prstGeom>
        </p:spPr>
      </p:pic>
      <p:pic>
        <p:nvPicPr>
          <p:cNvPr id="9" name="Picture 8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189" y="6356351"/>
            <a:ext cx="2290445" cy="295275"/>
          </a:xfrm>
          <a:prstGeom prst="rect">
            <a:avLst/>
          </a:prstGeom>
        </p:spPr>
      </p:pic>
      <p:pic>
        <p:nvPicPr>
          <p:cNvPr id="1026" name="Picture 2" descr="Logo for Rafbókasafnið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802" y="6262610"/>
            <a:ext cx="1492153" cy="44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68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CB09A-DE3A-9CE4-050F-B45A9B5E0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B38A76-91BF-7243-2885-1EDAB386B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B6021-DA24-C081-FE42-3E934DEB9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5A328-40A9-40F1-938D-05D3CFF8B43A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1446B-DBC2-7DE8-E53C-3D4062176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D20C8-F7A1-2146-DA2E-A49001933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D82C-AD2E-4D06-B6C5-61A3522AED8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135082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C12B2-CA72-A861-D626-BD0346BA6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A1BEA-F9DE-F590-F289-8F6FCD46A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980A4-3D1D-D1B4-2596-43FDBE7DE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5A328-40A9-40F1-938D-05D3CFF8B43A}" type="datetimeFigureOut">
              <a:rPr lang="is-IS" smtClean="0"/>
              <a:t>27.5.2026</a:t>
            </a:fld>
            <a:endParaRPr lang="is-I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3086-A19A-26D8-F85B-4AF564CBF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F93E5-3319-054B-ECCE-B2425E37B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D82C-AD2E-4D06-B6C5-61A3522AED8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290713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5CA21-A1FC-E862-9C8B-96EB3151B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4E7DBE-E2D9-83FB-8FC0-2FE48877D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17CCB-78B3-B2DA-22A4-03966D0A2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5A328-40A9-40F1-938D-05D3CFF8B43A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1D8EF-AD8D-E101-5DD8-6EF57946B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F6F4D-FD90-9EDD-FEE3-FD62F53EB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D82C-AD2E-4D06-B6C5-61A3522AED8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662343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E2639-E121-81CE-7C22-340E2CB84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B93DA-4E9A-C33A-385F-A0CE9A3E03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894085-FC73-9757-2024-78580618D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D6E742-2E54-A057-9D1C-13B4C81E2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5A328-40A9-40F1-938D-05D3CFF8B43A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BE9F8-13A6-E1DA-70DC-4A073D910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49B6A2-174E-4B84-4FCC-7A70937EF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D82C-AD2E-4D06-B6C5-61A3522AED8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413477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F58AF-6A66-192D-9F53-5A5561278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B929FD-65CF-124C-A876-C587A0EFD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76FC47-8FFF-8A34-0871-32CF1C623C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CB7478-0EE8-E043-50F3-FD45CA3C24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971CBD-90D9-5234-248C-03A32CF95A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594BFA-D77C-D9B7-784A-44BF10AA8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5A328-40A9-40F1-938D-05D3CFF8B43A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C2AE02-D20D-4743-CF7B-093B3E1BE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D01320-9C89-DEE6-3959-02BC699C2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D82C-AD2E-4D06-B6C5-61A3522AED8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13935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61912-8183-3F30-5F0F-DD650CE4E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5520AC-15C0-4227-0E58-27855C12E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5A328-40A9-40F1-938D-05D3CFF8B43A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DD6CC0-82D8-FF42-6DA1-59003F0EA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6BFD78-D381-70FF-1042-DD3BB85B6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D82C-AD2E-4D06-B6C5-61A3522AED8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829008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3596C1-C65C-25AF-365C-D9EFD5D91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5A328-40A9-40F1-938D-05D3CFF8B43A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55F335-F81F-5C89-887A-776D5A01D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85ADCF-AB98-2908-0C70-89F184A36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D82C-AD2E-4D06-B6C5-61A3522AED8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321642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E938C-856E-36D0-6D10-4B6FF0380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206BA-3764-2AC9-F7B3-6926B1B8D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4303E-145C-4C5C-A71E-77C0563BAA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19FC9-8C0C-F3D6-7D37-80FB3039B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5A328-40A9-40F1-938D-05D3CFF8B43A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6583C-6597-DC14-27DE-084E62D4C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09CB5-66F1-0077-FC94-18DA7714C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D82C-AD2E-4D06-B6C5-61A3522AED8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798690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48937-26A2-1925-BE94-9B3BD725A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4893B2-8ECE-2698-5D2B-2A498D28E4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CB2CD-FB97-4458-6553-B19695C2A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6DB59-05BE-755B-60B1-60CFD955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5A328-40A9-40F1-938D-05D3CFF8B43A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1493E9-3101-A174-306A-BEF6A574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3C4CE9-CA3E-803F-5A44-B87058213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D82C-AD2E-4D06-B6C5-61A3522AED8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652575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90FFB-DD2B-1675-26D3-07D3D8A1F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491858-8121-A7B4-50D8-347FA6ED7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302A3-EED6-6F7D-7491-671AB5F14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5A328-40A9-40F1-938D-05D3CFF8B43A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A4D8F-9078-7FA9-B87C-4CC830D32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BEC53-675D-D512-ED7C-9AB837C58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D82C-AD2E-4D06-B6C5-61A3522AED8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383702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B86727-A85C-C929-975D-FB8FBADCE2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60249B-A06E-9CB7-FDA2-27E403C5F8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E461F-5018-0189-3B00-77F344A01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5A328-40A9-40F1-938D-05D3CFF8B43A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9EB41-0A75-0816-7242-7A36AFE56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FF982-78D1-B459-9B35-F3BAB7499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AD82C-AD2E-4D06-B6C5-61A3522AED8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335445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496" y="2204884"/>
            <a:ext cx="7338091" cy="225650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496" y="4589465"/>
            <a:ext cx="7338092" cy="1339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835176" y="524748"/>
            <a:ext cx="5464123" cy="78099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is-I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58" y="906870"/>
            <a:ext cx="6114732" cy="112103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3531162" y="6304732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232920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598" y="1550984"/>
            <a:ext cx="78867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96CB6-3DD5-419B-9694-06F94C39F529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41189" y="6346994"/>
            <a:ext cx="3086100" cy="365125"/>
          </a:xfrm>
        </p:spPr>
        <p:txBody>
          <a:bodyPr/>
          <a:lstStyle/>
          <a:p>
            <a:endParaRPr lang="is-I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3FFE5-9E9C-4AE0-A30C-2AE7F1497ADA}" type="slidenum">
              <a:rPr lang="is-IS" smtClean="0"/>
              <a:t>‹#›</a:t>
            </a:fld>
            <a:endParaRPr lang="is-I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917" y="6302388"/>
            <a:ext cx="2212539" cy="4015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2295" y="6321622"/>
            <a:ext cx="1263004" cy="434582"/>
          </a:xfrm>
          <a:prstGeom prst="rect">
            <a:avLst/>
          </a:prstGeom>
        </p:spPr>
      </p:pic>
      <p:pic>
        <p:nvPicPr>
          <p:cNvPr id="9" name="Picture 8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189" y="6356351"/>
            <a:ext cx="2290445" cy="295275"/>
          </a:xfrm>
          <a:prstGeom prst="rect">
            <a:avLst/>
          </a:prstGeom>
        </p:spPr>
      </p:pic>
      <p:pic>
        <p:nvPicPr>
          <p:cNvPr id="1026" name="Picture 2" descr="Logo for Rafbókasafnið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802" y="6262610"/>
            <a:ext cx="1492153" cy="44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898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313110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96CB6-3DD5-419B-9694-06F94C39F529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3FFE5-9E9C-4AE0-A30C-2AE7F1497ADA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605227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69722F-AF93-7C22-E579-E99FF45D1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7C176-9719-12D5-06EE-77DA51D99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9A46E-5AE7-476C-F860-E70F1E096E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5A328-40A9-40F1-938D-05D3CFF8B43A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CC759-3B39-394F-A0E3-767B97FFEB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9C808-5893-C0D4-0174-9A5B113F5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AD82C-AD2E-4D06-B6C5-61A3522AED82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33753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96CB6-3DD5-419B-9694-06F94C39F529}" type="datetimeFigureOut">
              <a:rPr lang="is-IS" smtClean="0"/>
              <a:t>27.5.2026</a:t>
            </a:fld>
            <a:endParaRPr lang="is-I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3FFE5-9E9C-4AE0-A30C-2AE7F1497ADA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949348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knowledge.exlibrisgroup.com/Alma/Product_Documentation/010Alma_Online_Help_(English)/080Analytics/Alma_Analytics_Subject_Areas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4536" y="4520935"/>
            <a:ext cx="7596188" cy="1330604"/>
          </a:xfrm>
        </p:spPr>
        <p:txBody>
          <a:bodyPr>
            <a:normAutofit fontScale="90000"/>
          </a:bodyPr>
          <a:lstStyle/>
          <a:p>
            <a:br>
              <a:rPr lang="en-US" sz="36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br>
              <a:rPr lang="en-US" sz="3600" dirty="0">
                <a:latin typeface="+mn-lt"/>
              </a:rPr>
            </a:br>
            <a:endParaRPr lang="is-IS" sz="3600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72134-A38E-0819-6E95-3CB37424A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3276" y="4408226"/>
            <a:ext cx="7073369" cy="2033517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US" sz="2600" dirty="0" err="1"/>
              <a:t>Fræðslufundur</a:t>
            </a:r>
            <a:r>
              <a:rPr lang="en-US" sz="2600" dirty="0"/>
              <a:t> </a:t>
            </a:r>
            <a:r>
              <a:rPr lang="en-US" sz="2600" dirty="0" err="1"/>
              <a:t>skrásetjara</a:t>
            </a:r>
            <a:endParaRPr lang="en-US" sz="2600" dirty="0"/>
          </a:p>
          <a:p>
            <a:pPr algn="r"/>
            <a:r>
              <a:rPr lang="en-US" sz="2600" dirty="0" err="1"/>
              <a:t>Landsbókasafni</a:t>
            </a:r>
            <a:r>
              <a:rPr lang="en-US" sz="2600" dirty="0"/>
              <a:t> Íslands</a:t>
            </a:r>
          </a:p>
          <a:p>
            <a:pPr algn="r"/>
            <a:r>
              <a:rPr lang="en-US" sz="2600" dirty="0"/>
              <a:t>29. </a:t>
            </a:r>
            <a:r>
              <a:rPr lang="en-US" sz="2600" dirty="0" err="1"/>
              <a:t>maí</a:t>
            </a:r>
            <a:r>
              <a:rPr lang="en-US" sz="2600" dirty="0"/>
              <a:t> 2026</a:t>
            </a:r>
          </a:p>
          <a:p>
            <a:pPr algn="r"/>
            <a:endParaRPr lang="en-US" dirty="0"/>
          </a:p>
          <a:p>
            <a:pPr algn="r"/>
            <a:r>
              <a:rPr lang="en-US" sz="3100" dirty="0"/>
              <a:t>Sigrún Hauksdóttir</a:t>
            </a:r>
          </a:p>
          <a:p>
            <a:pPr algn="r"/>
            <a:r>
              <a:rPr lang="en-US" dirty="0"/>
              <a:t> </a:t>
            </a:r>
            <a:endParaRPr lang="is-I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727949-0FA3-3F8F-1A48-50A8B46E2142}"/>
              </a:ext>
            </a:extLst>
          </p:cNvPr>
          <p:cNvSpPr txBox="1"/>
          <p:nvPr/>
        </p:nvSpPr>
        <p:spPr>
          <a:xfrm>
            <a:off x="803871" y="2791326"/>
            <a:ext cx="7152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dirty="0"/>
              <a:t>Gildi góðrar skráningar í gagnavinnslu </a:t>
            </a:r>
            <a:br>
              <a:rPr lang="is-IS" sz="3200" dirty="0"/>
            </a:br>
            <a:r>
              <a:rPr lang="is-IS" sz="3200" dirty="0"/>
              <a:t>og gæðaeftirliti</a:t>
            </a:r>
          </a:p>
        </p:txBody>
      </p:sp>
    </p:spTree>
    <p:extLst>
      <p:ext uri="{BB962C8B-B14F-4D97-AF65-F5344CB8AC3E}">
        <p14:creationId xmlns:p14="http://schemas.microsoft.com/office/powerpoint/2010/main" val="2924765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0AA89-111E-F682-66F2-5BB890315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ctr">
            <a:normAutofit/>
          </a:bodyPr>
          <a:lstStyle/>
          <a:p>
            <a:r>
              <a:rPr lang="is-IS" dirty="0"/>
              <a:t>Ný tölfræði- og gagnavinnsla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30F9A5-C3E7-2A7E-E343-FC4AD6BC810B}"/>
              </a:ext>
            </a:extLst>
          </p:cNvPr>
          <p:cNvSpPr txBox="1"/>
          <p:nvPr/>
        </p:nvSpPr>
        <p:spPr>
          <a:xfrm>
            <a:off x="628650" y="1690689"/>
            <a:ext cx="4833687" cy="4352544"/>
          </a:xfrm>
          <a:prstGeom prst="rect">
            <a:avLst/>
          </a:prstGeom>
        </p:spPr>
        <p:txBody>
          <a:bodyPr rtlCol="0" anchor="t">
            <a:normAutofit fontScale="77500" lnSpcReduction="20000"/>
          </a:bodyPr>
          <a:lstStyle/>
          <a:p>
            <a:pPr indent="-28575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s-IS" sz="2400" kern="1200" noProof="0" dirty="0"/>
              <a:t>Eldri tölfræðivinnslur í nýja Gegni</a:t>
            </a:r>
            <a:br>
              <a:rPr lang="is-IS" sz="2400" noProof="0" dirty="0"/>
            </a:br>
            <a:r>
              <a:rPr lang="is-IS" sz="2400" noProof="0" dirty="0"/>
              <a:t>      </a:t>
            </a:r>
            <a:r>
              <a:rPr lang="is-IS" sz="2400" kern="1200" noProof="0" dirty="0"/>
              <a:t>voru veikburða</a:t>
            </a:r>
          </a:p>
          <a:p>
            <a:pPr indent="-28575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s-IS" sz="2400" kern="1200" noProof="0" dirty="0"/>
              <a:t>Ráðist í alsherjar endurhönnun á</a:t>
            </a:r>
            <a:br>
              <a:rPr lang="is-IS" sz="2400" kern="1200" noProof="0" dirty="0"/>
            </a:br>
            <a:r>
              <a:rPr lang="is-IS" sz="2400" kern="1200" noProof="0" dirty="0"/>
              <a:t>      tölfræðinni veturinn 2025-2026</a:t>
            </a:r>
          </a:p>
          <a:p>
            <a:pPr indent="-28575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s-IS" sz="2400" kern="1200" noProof="0" dirty="0"/>
              <a:t>Ákveðið vinna tölfræðina í </a:t>
            </a:r>
            <a:br>
              <a:rPr lang="is-IS" sz="2400" kern="1200" noProof="0" dirty="0"/>
            </a:br>
            <a:r>
              <a:rPr lang="is-IS" sz="2400" kern="1200" noProof="0" dirty="0"/>
              <a:t>      Data Visualization </a:t>
            </a:r>
          </a:p>
          <a:p>
            <a:pPr marL="457200" lvl="2" indent="-28575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s-IS" sz="2300" kern="1200" noProof="0" dirty="0"/>
              <a:t>Hugbúnaður sem er hluti af ORACLE fjölskyldunni</a:t>
            </a:r>
          </a:p>
          <a:p>
            <a:pPr marL="457200" lvl="2" indent="-28575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s-IS" sz="2300" kern="1200" noProof="0" dirty="0"/>
              <a:t>Hugbúnaður sem er innbyggður í Gegni</a:t>
            </a:r>
          </a:p>
          <a:p>
            <a:pPr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is-IS" sz="2400" kern="1200" noProof="0" dirty="0"/>
          </a:p>
          <a:p>
            <a:pPr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s-IS" sz="2400" kern="1200" noProof="0" dirty="0"/>
              <a:t>Gæfuspor</a:t>
            </a:r>
          </a:p>
          <a:p>
            <a:pPr marL="457200" lvl="2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s-IS" sz="2300" kern="1200" noProof="0" dirty="0"/>
              <a:t>Auk tölfræðinnar þá opnuðust gögnin</a:t>
            </a:r>
          </a:p>
          <a:p>
            <a:pPr marL="457200" lvl="2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s-IS" sz="2300" kern="1200" noProof="0" dirty="0"/>
              <a:t>Fjölbreyttir möguleikar til að skoða og bera saman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is-IS" sz="700" kern="1200" noProof="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700" kern="1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kern="12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ECD44D-B363-1B30-00CD-3671153D65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427" t="622" r="32179" b="-314"/>
          <a:stretch>
            <a:fillRect/>
          </a:stretch>
        </p:blipFill>
        <p:spPr>
          <a:xfrm>
            <a:off x="5823283" y="1690689"/>
            <a:ext cx="2806366" cy="38574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6370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0E656-02A4-B69A-154B-A127BF7E0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ctr">
            <a:normAutofit/>
          </a:bodyPr>
          <a:lstStyle/>
          <a:p>
            <a:r>
              <a:rPr lang="is-IS" dirty="0"/>
              <a:t>Skýrslugerð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599D04-BB6C-99A0-863B-0E110526A5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294" r="10726" b="-3"/>
          <a:stretch>
            <a:fillRect/>
          </a:stretch>
        </p:blipFill>
        <p:spPr>
          <a:xfrm>
            <a:off x="628650" y="1881189"/>
            <a:ext cx="2251709" cy="4352544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2128C7-8487-2F06-E3DF-D3892EBD23A8}"/>
              </a:ext>
            </a:extLst>
          </p:cNvPr>
          <p:cNvSpPr txBox="1"/>
          <p:nvPr/>
        </p:nvSpPr>
        <p:spPr>
          <a:xfrm>
            <a:off x="3261359" y="1881189"/>
            <a:ext cx="5780373" cy="4352544"/>
          </a:xfrm>
          <a:prstGeom prst="rect">
            <a:avLst/>
          </a:prstGeom>
        </p:spPr>
        <p:txBody>
          <a:bodyPr rtlCol="0" anchor="t">
            <a:normAutofit/>
          </a:bodyPr>
          <a:lstStyle/>
          <a:p>
            <a:pPr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/>
              <a:t>Raungögn</a:t>
            </a:r>
            <a:r>
              <a:rPr lang="en-US" sz="2400" kern="1200" dirty="0"/>
              <a:t> </a:t>
            </a:r>
            <a:r>
              <a:rPr lang="en-US" sz="2400" kern="1200" dirty="0" err="1"/>
              <a:t>en</a:t>
            </a:r>
            <a:r>
              <a:rPr lang="en-US" sz="2400" kern="1200" dirty="0"/>
              <a:t> </a:t>
            </a:r>
            <a:r>
              <a:rPr lang="en-US" sz="2400" kern="1200" dirty="0" err="1"/>
              <a:t>samt</a:t>
            </a:r>
            <a:r>
              <a:rPr lang="en-US" sz="2400" kern="1200" dirty="0"/>
              <a:t> ekki</a:t>
            </a:r>
          </a:p>
          <a:p>
            <a:pPr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Ákveðin</a:t>
            </a:r>
            <a:r>
              <a:rPr lang="en-US" sz="2400" dirty="0"/>
              <a:t> </a:t>
            </a:r>
            <a:r>
              <a:rPr lang="en-US" sz="2400" dirty="0" err="1"/>
              <a:t>gagnasett</a:t>
            </a:r>
            <a:r>
              <a:rPr lang="en-US" sz="2400" dirty="0"/>
              <a:t> </a:t>
            </a:r>
            <a:r>
              <a:rPr lang="en-US" sz="2400" dirty="0" err="1"/>
              <a:t>eru</a:t>
            </a:r>
            <a:r>
              <a:rPr lang="en-US" sz="2400" dirty="0"/>
              <a:t> </a:t>
            </a:r>
            <a:r>
              <a:rPr lang="en-US" sz="2400" dirty="0" err="1"/>
              <a:t>uppfærð</a:t>
            </a:r>
            <a:r>
              <a:rPr lang="en-US" sz="2400" dirty="0"/>
              <a:t> í </a:t>
            </a:r>
            <a:br>
              <a:rPr lang="en-US" sz="2400" dirty="0"/>
            </a:br>
            <a:r>
              <a:rPr lang="en-US" sz="2400" dirty="0"/>
              <a:t>    á </a:t>
            </a:r>
            <a:r>
              <a:rPr lang="en-US" sz="2400" dirty="0" err="1"/>
              <a:t>hverju</a:t>
            </a:r>
            <a:r>
              <a:rPr lang="en-US" sz="2400" dirty="0"/>
              <a:t> </a:t>
            </a:r>
            <a:r>
              <a:rPr lang="en-US" sz="2400" dirty="0" err="1"/>
              <a:t>kvöldi</a:t>
            </a:r>
            <a:endParaRPr lang="en-US" sz="2400" kern="1200" dirty="0"/>
          </a:p>
          <a:p>
            <a:pPr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/>
              <a:t>Valin </a:t>
            </a:r>
            <a:r>
              <a:rPr lang="en-US" sz="2400" kern="1200" dirty="0" err="1"/>
              <a:t>gögn</a:t>
            </a:r>
            <a:r>
              <a:rPr lang="en-US" sz="2400" kern="1200" dirty="0"/>
              <a:t> - ekki </a:t>
            </a:r>
            <a:r>
              <a:rPr lang="en-US" sz="2400" kern="1200" dirty="0" err="1"/>
              <a:t>öll</a:t>
            </a:r>
            <a:r>
              <a:rPr lang="en-US" sz="2400" kern="1200" dirty="0"/>
              <a:t> </a:t>
            </a:r>
            <a:r>
              <a:rPr lang="en-US" sz="2400" kern="1200" dirty="0" err="1"/>
              <a:t>gögnin</a:t>
            </a:r>
            <a:r>
              <a:rPr lang="en-US" sz="2400" kern="1200" dirty="0"/>
              <a:t>   </a:t>
            </a:r>
          </a:p>
          <a:p>
            <a:pPr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/>
              <a:t>Meðhöndlaðar</a:t>
            </a:r>
            <a:r>
              <a:rPr lang="en-US" sz="2400" kern="1200" dirty="0"/>
              <a:t> </a:t>
            </a:r>
            <a:r>
              <a:rPr lang="en-US" sz="2400" kern="1200" dirty="0" err="1"/>
              <a:t>upplýsingar</a:t>
            </a:r>
            <a:endParaRPr lang="en-US" sz="2400" kern="1200" dirty="0"/>
          </a:p>
          <a:p>
            <a:pPr marL="0" lvl="1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/>
              <a:t>Samsett</a:t>
            </a:r>
            <a:r>
              <a:rPr lang="en-US" sz="2400" kern="1200" dirty="0"/>
              <a:t> </a:t>
            </a:r>
            <a:r>
              <a:rPr lang="en-US" sz="2400" kern="1200" dirty="0" err="1"/>
              <a:t>svið</a:t>
            </a:r>
            <a:r>
              <a:rPr lang="en-US" sz="2400" kern="1200" dirty="0"/>
              <a:t> </a:t>
            </a:r>
            <a:r>
              <a:rPr lang="en-US" sz="2400" kern="1200" dirty="0" err="1"/>
              <a:t>eins</a:t>
            </a:r>
            <a:r>
              <a:rPr lang="en-US" sz="2400" kern="1200" dirty="0"/>
              <a:t> og </a:t>
            </a:r>
            <a:r>
              <a:rPr lang="en-US" sz="2400" kern="1200" dirty="0" err="1"/>
              <a:t>titill</a:t>
            </a:r>
            <a:r>
              <a:rPr lang="en-US" sz="2400" kern="1200" dirty="0"/>
              <a:t> og </a:t>
            </a:r>
            <a:r>
              <a:rPr lang="en-US" sz="2400" kern="1200" dirty="0" err="1"/>
              <a:t>höfundur</a:t>
            </a:r>
            <a:endParaRPr lang="en-US" sz="2400" kern="1200" dirty="0"/>
          </a:p>
          <a:p>
            <a:pPr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/>
              <a:t>Hægt</a:t>
            </a:r>
            <a:r>
              <a:rPr lang="en-US" sz="2400" kern="1200" dirty="0"/>
              <a:t> </a:t>
            </a:r>
            <a:r>
              <a:rPr lang="en-US" sz="2400" kern="1200" dirty="0" err="1"/>
              <a:t>að</a:t>
            </a:r>
            <a:r>
              <a:rPr lang="en-US" sz="2400" kern="1200" dirty="0"/>
              <a:t> </a:t>
            </a:r>
            <a:r>
              <a:rPr lang="en-US" sz="2400" kern="1200" dirty="0" err="1"/>
              <a:t>skoða</a:t>
            </a:r>
            <a:r>
              <a:rPr lang="en-US" sz="2400" kern="1200" dirty="0"/>
              <a:t> </a:t>
            </a:r>
            <a:r>
              <a:rPr lang="en-US" sz="2400" kern="1200" dirty="0" err="1"/>
              <a:t>hvað</a:t>
            </a:r>
            <a:r>
              <a:rPr lang="en-US" sz="2400" kern="1200" dirty="0"/>
              <a:t> </a:t>
            </a:r>
            <a:r>
              <a:rPr lang="en-US" sz="2400" kern="1200" dirty="0" err="1"/>
              <a:t>býr</a:t>
            </a:r>
            <a:r>
              <a:rPr lang="en-US" sz="2400" kern="1200" dirty="0"/>
              <a:t> </a:t>
            </a:r>
            <a:r>
              <a:rPr lang="en-US" sz="2400" kern="1200" dirty="0" err="1"/>
              <a:t>að</a:t>
            </a:r>
            <a:r>
              <a:rPr lang="en-US" sz="2400" kern="1200" dirty="0"/>
              <a:t> </a:t>
            </a:r>
            <a:r>
              <a:rPr lang="en-US" sz="2400" kern="1200" dirty="0" err="1"/>
              <a:t>baki</a:t>
            </a:r>
            <a:r>
              <a:rPr lang="en-US" sz="2400" kern="1200" dirty="0"/>
              <a:t> í </a:t>
            </a:r>
            <a:br>
              <a:rPr lang="en-US" sz="2400" kern="1200" dirty="0"/>
            </a:br>
            <a:r>
              <a:rPr lang="en-US" sz="2400" kern="1200" dirty="0"/>
              <a:t>    Ex Libris </a:t>
            </a:r>
            <a:r>
              <a:rPr lang="en-US" sz="2400" kern="1200" dirty="0" err="1"/>
              <a:t>Knowlegde</a:t>
            </a:r>
            <a:r>
              <a:rPr lang="en-US" sz="2400" kern="1200" dirty="0"/>
              <a:t> Center</a:t>
            </a:r>
          </a:p>
          <a:p>
            <a:pPr marL="914400" lvl="3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/>
              <a:t>Alma Analytics </a:t>
            </a:r>
            <a:r>
              <a:rPr lang="en-US" sz="2400" kern="1200" dirty="0">
                <a:hlinkClick r:id="rId3"/>
              </a:rPr>
              <a:t>Subject</a:t>
            </a:r>
            <a:r>
              <a:rPr lang="en-US" sz="2400" kern="1200" dirty="0"/>
              <a:t> Areas</a:t>
            </a:r>
          </a:p>
          <a:p>
            <a:pPr marL="0" lvl="1">
              <a:lnSpc>
                <a:spcPct val="90000"/>
              </a:lnSpc>
              <a:spcAft>
                <a:spcPts val="600"/>
              </a:spcAft>
            </a:pPr>
            <a:endParaRPr lang="en-US" sz="2400" kern="1200" dirty="0"/>
          </a:p>
          <a:p>
            <a:pPr marL="0" lvl="1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kern="1200" dirty="0"/>
          </a:p>
          <a:p>
            <a:pPr marL="0" lvl="1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kern="1200" dirty="0"/>
          </a:p>
        </p:txBody>
      </p:sp>
    </p:spTree>
    <p:extLst>
      <p:ext uri="{BB962C8B-B14F-4D97-AF65-F5344CB8AC3E}">
        <p14:creationId xmlns:p14="http://schemas.microsoft.com/office/powerpoint/2010/main" val="3658421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A1C8-7F45-4EFE-45D9-FD1630C27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411" y="365126"/>
            <a:ext cx="8849225" cy="1325563"/>
          </a:xfrm>
        </p:spPr>
        <p:txBody>
          <a:bodyPr/>
          <a:lstStyle/>
          <a:p>
            <a:r>
              <a:rPr lang="is-IS" dirty="0"/>
              <a:t>Hvernig hanga upplýsingarnar saman?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D47190-9932-4997-AB10-6346306E8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99" y="1858880"/>
            <a:ext cx="6439993" cy="357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03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A338E-4992-3B7F-F745-1AACA7F6E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8196513" cy="1325563"/>
          </a:xfrm>
        </p:spPr>
        <p:txBody>
          <a:bodyPr/>
          <a:lstStyle/>
          <a:p>
            <a:r>
              <a:rPr lang="is-IS" dirty="0"/>
              <a:t>Topplistar byggja á titlum – </a:t>
            </a:r>
            <a:r>
              <a:rPr lang="is-IS" sz="2800" dirty="0"/>
              <a:t>ekki færslum</a:t>
            </a:r>
            <a:endParaRPr lang="is-I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138E55-5616-BEF1-E3C6-8C39890F3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221" y="1754824"/>
            <a:ext cx="6142121" cy="388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18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697F4-DFC0-35C0-6D0E-ACAD97C9F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204" y="365126"/>
            <a:ext cx="6151145" cy="1325563"/>
          </a:xfrm>
        </p:spPr>
        <p:txBody>
          <a:bodyPr/>
          <a:lstStyle/>
          <a:p>
            <a:r>
              <a:rPr lang="is-IS" dirty="0"/>
              <a:t>Valmöguleikar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5121B-42EF-A874-BCE4-1ABB2DAA8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8664" y="1575048"/>
            <a:ext cx="5964534" cy="4351338"/>
          </a:xfrm>
        </p:spPr>
        <p:txBody>
          <a:bodyPr/>
          <a:lstStyle/>
          <a:p>
            <a:r>
              <a:rPr lang="is-IS" sz="2400" dirty="0"/>
              <a:t>Byggja möguleikum og gögnum í skýrslugerðarþættinum</a:t>
            </a:r>
          </a:p>
          <a:p>
            <a:pPr lvl="1"/>
            <a:r>
              <a:rPr lang="is-IS" sz="2000" dirty="0"/>
              <a:t>Stýrisvið</a:t>
            </a:r>
          </a:p>
          <a:p>
            <a:pPr lvl="2"/>
            <a:r>
              <a:rPr lang="is-IS" sz="1600" dirty="0"/>
              <a:t>LDR</a:t>
            </a:r>
          </a:p>
          <a:p>
            <a:pPr lvl="2"/>
            <a:r>
              <a:rPr lang="is-IS" sz="1600" dirty="0"/>
              <a:t>008</a:t>
            </a:r>
          </a:p>
          <a:p>
            <a:pPr lvl="1"/>
            <a:r>
              <a:rPr lang="is-IS" sz="2000" dirty="0"/>
              <a:t>Höfundarsvið</a:t>
            </a:r>
          </a:p>
          <a:p>
            <a:pPr marL="0" indent="0">
              <a:buNone/>
            </a:pPr>
            <a:endParaRPr lang="is-IS" sz="2400" dirty="0"/>
          </a:p>
          <a:p>
            <a:endParaRPr lang="is-I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96CB19-D3D2-55AE-726A-E11D33E9F0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t="9298" r="-865" b="6929"/>
          <a:stretch>
            <a:fillRect/>
          </a:stretch>
        </p:blipFill>
        <p:spPr>
          <a:xfrm>
            <a:off x="470802" y="294774"/>
            <a:ext cx="1586598" cy="57450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B6F32B-BC88-97B2-9765-5A98666710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42" t="15536" r="45908" b="10722"/>
          <a:stretch>
            <a:fillRect/>
          </a:stretch>
        </p:blipFill>
        <p:spPr>
          <a:xfrm>
            <a:off x="5823285" y="2658978"/>
            <a:ext cx="2366766" cy="320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712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E2E27-64BA-D705-FF1F-922F6CD9A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Efnistegund bókfræði LDR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666291-1FC9-FD1C-F5F9-FB9967FE74B1}"/>
              </a:ext>
            </a:extLst>
          </p:cNvPr>
          <p:cNvSpPr txBox="1"/>
          <p:nvPr/>
        </p:nvSpPr>
        <p:spPr>
          <a:xfrm>
            <a:off x="745958" y="1738816"/>
            <a:ext cx="7769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dirty="0"/>
              <a:t>Byggir á kóðun í LDR stýrisviðinu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s-I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s-I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BE7DBFF-AF72-B7B7-CF38-B52439637A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050461"/>
              </p:ext>
            </p:extLst>
          </p:nvPr>
        </p:nvGraphicFramePr>
        <p:xfrm>
          <a:off x="848226" y="2352173"/>
          <a:ext cx="5763125" cy="29657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2046">
                  <a:extLst>
                    <a:ext uri="{9D8B030D-6E8A-4147-A177-3AD203B41FA5}">
                      <a16:colId xmlns:a16="http://schemas.microsoft.com/office/drawing/2014/main" val="1132872406"/>
                    </a:ext>
                  </a:extLst>
                </a:gridCol>
                <a:gridCol w="1351098">
                  <a:extLst>
                    <a:ext uri="{9D8B030D-6E8A-4147-A177-3AD203B41FA5}">
                      <a16:colId xmlns:a16="http://schemas.microsoft.com/office/drawing/2014/main" val="1485707607"/>
                    </a:ext>
                  </a:extLst>
                </a:gridCol>
                <a:gridCol w="1351098">
                  <a:extLst>
                    <a:ext uri="{9D8B030D-6E8A-4147-A177-3AD203B41FA5}">
                      <a16:colId xmlns:a16="http://schemas.microsoft.com/office/drawing/2014/main" val="581564082"/>
                    </a:ext>
                  </a:extLst>
                </a:gridCol>
                <a:gridCol w="1348883">
                  <a:extLst>
                    <a:ext uri="{9D8B030D-6E8A-4147-A177-3AD203B41FA5}">
                      <a16:colId xmlns:a16="http://schemas.microsoft.com/office/drawing/2014/main" val="3506042904"/>
                    </a:ext>
                  </a:extLst>
                </a:gridCol>
              </a:tblGrid>
              <a:tr h="329532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400" dirty="0">
                          <a:effectLst/>
                          <a:latin typeface="Calibri" panose="020F0502020204030204" pitchFamily="34" charset="0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Efnistegund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400" dirty="0">
                          <a:effectLst/>
                        </a:rPr>
                        <a:t>Kóði</a:t>
                      </a:r>
                      <a:endParaRPr lang="is-IS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400" dirty="0">
                          <a:effectLst/>
                        </a:rPr>
                        <a:t>LDR sæti 6 </a:t>
                      </a:r>
                      <a:endParaRPr lang="is-IS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400" dirty="0">
                          <a:effectLst/>
                        </a:rPr>
                        <a:t>LDR sæti 7</a:t>
                      </a:r>
                      <a:endParaRPr lang="is-IS" sz="11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1815419"/>
                  </a:ext>
                </a:extLst>
              </a:tr>
              <a:tr h="3295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Blandað efni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MX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p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>
                          <a:effectLst/>
                        </a:rPr>
                        <a:t> </a:t>
                      </a:r>
                      <a:endParaRPr lang="is-IS" sz="10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454184"/>
                  </a:ext>
                </a:extLst>
              </a:tr>
              <a:tr h="3295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Bók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BK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a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>
                          <a:effectLst/>
                        </a:rPr>
                        <a:t>a c d m</a:t>
                      </a:r>
                      <a:endParaRPr lang="is-IS" sz="10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6496064"/>
                  </a:ext>
                </a:extLst>
              </a:tr>
              <a:tr h="3295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Bók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BK 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t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 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0678922"/>
                  </a:ext>
                </a:extLst>
              </a:tr>
              <a:tr h="3295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Kort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MP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e f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>
                          <a:effectLst/>
                        </a:rPr>
                        <a:t> </a:t>
                      </a:r>
                      <a:endParaRPr lang="is-IS" sz="10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7458494"/>
                  </a:ext>
                </a:extLst>
              </a:tr>
              <a:tr h="3295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Rafræn skrá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CF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m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>
                          <a:effectLst/>
                        </a:rPr>
                        <a:t> </a:t>
                      </a:r>
                      <a:endParaRPr lang="is-IS" sz="10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1642474"/>
                  </a:ext>
                </a:extLst>
              </a:tr>
              <a:tr h="3295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Sjónrænt efni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VM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g k r o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>
                          <a:effectLst/>
                        </a:rPr>
                        <a:t> </a:t>
                      </a:r>
                      <a:endParaRPr lang="is-IS" sz="10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973693"/>
                  </a:ext>
                </a:extLst>
              </a:tr>
              <a:tr h="3295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Tímarit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CR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a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b i s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1687080"/>
                  </a:ext>
                </a:extLst>
              </a:tr>
              <a:tr h="3295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Tónlist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MU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>
                          <a:effectLst/>
                        </a:rPr>
                        <a:t>c d i j</a:t>
                      </a:r>
                      <a:endParaRPr lang="is-IS" sz="10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s-IS" sz="1100" dirty="0">
                          <a:effectLst/>
                        </a:rPr>
                        <a:t> </a:t>
                      </a:r>
                      <a:endParaRPr lang="is-IS" sz="10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026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71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2AFCA-4090-ADD4-810C-AE7FB5619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ctr">
            <a:normAutofit/>
          </a:bodyPr>
          <a:lstStyle/>
          <a:p>
            <a:r>
              <a:rPr lang="is-IS" dirty="0"/>
              <a:t>008 stýrisviðið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753865-8A74-6FE8-C1AC-E12CA080A9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960" r="24239" b="-3"/>
          <a:stretch>
            <a:fillRect/>
          </a:stretch>
        </p:blipFill>
        <p:spPr>
          <a:xfrm>
            <a:off x="688808" y="1598447"/>
            <a:ext cx="2251709" cy="4352544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E418C3-5728-EA76-8CFB-D052CF5EDB19}"/>
              </a:ext>
            </a:extLst>
          </p:cNvPr>
          <p:cNvSpPr txBox="1"/>
          <p:nvPr/>
        </p:nvSpPr>
        <p:spPr>
          <a:xfrm>
            <a:off x="3261359" y="1881189"/>
            <a:ext cx="5253990" cy="4352544"/>
          </a:xfrm>
          <a:prstGeom prst="rect">
            <a:avLst/>
          </a:prstGeom>
        </p:spPr>
        <p:txBody>
          <a:bodyPr rtlCol="0" anchor="t">
            <a:normAutofit/>
          </a:bodyPr>
          <a:lstStyle/>
          <a:p>
            <a:pPr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kern="1200" dirty="0" err="1"/>
              <a:t>Bókmenntaform</a:t>
            </a:r>
            <a:endParaRPr lang="en-US" sz="2800" kern="1200" dirty="0"/>
          </a:p>
          <a:p>
            <a:pPr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kern="1200" dirty="0" err="1"/>
              <a:t>Markhópur</a:t>
            </a:r>
            <a:endParaRPr lang="en-US" sz="2800" kern="1200" dirty="0"/>
          </a:p>
          <a:p>
            <a:pPr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kern="1200" dirty="0" err="1"/>
              <a:t>Tungumál</a:t>
            </a:r>
            <a:endParaRPr lang="en-US" sz="2800" kern="1200" dirty="0"/>
          </a:p>
          <a:p>
            <a:pPr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kern="1200" dirty="0"/>
          </a:p>
          <a:p>
            <a:pPr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kern="1200" dirty="0"/>
          </a:p>
          <a:p>
            <a:pPr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kern="1200" dirty="0"/>
          </a:p>
        </p:txBody>
      </p:sp>
    </p:spTree>
    <p:extLst>
      <p:ext uri="{BB962C8B-B14F-4D97-AF65-F5344CB8AC3E}">
        <p14:creationId xmlns:p14="http://schemas.microsoft.com/office/powerpoint/2010/main" val="1496130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C73B0-D6B9-43F1-3208-BF7768CF0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ctr">
            <a:normAutofit/>
          </a:bodyPr>
          <a:lstStyle/>
          <a:p>
            <a:r>
              <a:rPr lang="is-IS" dirty="0"/>
              <a:t>Uppruni höfundar</a:t>
            </a:r>
          </a:p>
        </p:txBody>
      </p:sp>
      <p:graphicFrame>
        <p:nvGraphicFramePr>
          <p:cNvPr id="7" name="TextBox 3">
            <a:extLst>
              <a:ext uri="{FF2B5EF4-FFF2-40B4-BE49-F238E27FC236}">
                <a16:creationId xmlns:a16="http://schemas.microsoft.com/office/drawing/2014/main" id="{62396E7E-A9C1-3C84-B591-34AD709B8D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267520"/>
              </p:ext>
            </p:extLst>
          </p:nvPr>
        </p:nvGraphicFramePr>
        <p:xfrm>
          <a:off x="503822" y="1371601"/>
          <a:ext cx="8136355" cy="4922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179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91702-4780-6F6B-ABED-19C4E5ED6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Íslenskur höfundur</a:t>
            </a:r>
            <a:br>
              <a:rPr lang="is-IS" dirty="0"/>
            </a:br>
            <a:endParaRPr lang="is-I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23FDD4-D577-7B9C-B1E0-8F70FFC68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0818" y="799766"/>
            <a:ext cx="3461124" cy="27828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07BCE4-8905-638A-9BC5-C582F025E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376" y="3701837"/>
            <a:ext cx="7487786" cy="216355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31FA4FE-4EA6-DB67-2CA8-6DC5F9CF42A8}"/>
              </a:ext>
            </a:extLst>
          </p:cNvPr>
          <p:cNvSpPr txBox="1"/>
          <p:nvPr/>
        </p:nvSpPr>
        <p:spPr>
          <a:xfrm>
            <a:off x="794465" y="1620986"/>
            <a:ext cx="38548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sz="2000" dirty="0"/>
              <a:t>Vitlaus vísir í höfundarsviði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sz="2000" dirty="0"/>
              <a:t>Fær ekki 995 svið þegar að færslan er vistuð</a:t>
            </a:r>
          </a:p>
        </p:txBody>
      </p:sp>
    </p:spTree>
    <p:extLst>
      <p:ext uri="{BB962C8B-B14F-4D97-AF65-F5344CB8AC3E}">
        <p14:creationId xmlns:p14="http://schemas.microsoft.com/office/powerpoint/2010/main" val="1519316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A2377-39DC-A4A2-B49D-DF7901491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ctr">
            <a:normAutofit/>
          </a:bodyPr>
          <a:lstStyle/>
          <a:p>
            <a:r>
              <a:rPr lang="is-IS" dirty="0"/>
              <a:t>Hægt að kafa dýpra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DDACF-9FED-E932-8F80-8FD3954C5B8F}"/>
              </a:ext>
            </a:extLst>
          </p:cNvPr>
          <p:cNvSpPr txBox="1"/>
          <p:nvPr/>
        </p:nvSpPr>
        <p:spPr>
          <a:xfrm>
            <a:off x="628649" y="1592431"/>
            <a:ext cx="5471361" cy="4352544"/>
          </a:xfrm>
          <a:prstGeom prst="rect">
            <a:avLst/>
          </a:prstGeom>
        </p:spPr>
        <p:txBody>
          <a:bodyPr rtlCol="0" anchor="t">
            <a:normAutofit/>
          </a:bodyPr>
          <a:lstStyle/>
          <a:p>
            <a:pPr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/>
              <a:t>Óteljandi</a:t>
            </a:r>
            <a:r>
              <a:rPr lang="en-US" sz="2400" kern="1200" dirty="0"/>
              <a:t> </a:t>
            </a:r>
            <a:r>
              <a:rPr lang="en-US" sz="2400" kern="1200" dirty="0" err="1"/>
              <a:t>breytur</a:t>
            </a:r>
            <a:endParaRPr lang="en-US" sz="2400" kern="1200" dirty="0"/>
          </a:p>
          <a:p>
            <a:pPr lvl="1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/>
              <a:t>Alls </a:t>
            </a:r>
            <a:r>
              <a:rPr lang="en-US" sz="2400" kern="1200" dirty="0" err="1"/>
              <a:t>staðar</a:t>
            </a:r>
            <a:r>
              <a:rPr lang="en-US" sz="2400" kern="1200" dirty="0"/>
              <a:t> er </a:t>
            </a:r>
            <a:r>
              <a:rPr lang="en-US" sz="2400" kern="1200" dirty="0" err="1"/>
              <a:t>mögulegt</a:t>
            </a:r>
            <a:r>
              <a:rPr lang="en-US" sz="2400" kern="1200" dirty="0"/>
              <a:t> </a:t>
            </a:r>
            <a:r>
              <a:rPr lang="en-US" sz="2400" kern="1200" dirty="0" err="1"/>
              <a:t>að</a:t>
            </a:r>
            <a:r>
              <a:rPr lang="en-US" sz="2400" kern="1200" dirty="0"/>
              <a:t> </a:t>
            </a:r>
            <a:r>
              <a:rPr lang="en-US" sz="2400" kern="1200" dirty="0" err="1"/>
              <a:t>kafa</a:t>
            </a:r>
            <a:r>
              <a:rPr lang="en-US" sz="2400" kern="1200" dirty="0"/>
              <a:t> </a:t>
            </a:r>
            <a:r>
              <a:rPr lang="en-US" sz="2400" kern="1200" dirty="0" err="1"/>
              <a:t>dýpra</a:t>
            </a:r>
            <a:r>
              <a:rPr lang="en-US" sz="2400" dirty="0"/>
              <a:t> </a:t>
            </a:r>
            <a:r>
              <a:rPr lang="en-US" sz="2400" kern="1200" dirty="0"/>
              <a:t>og </a:t>
            </a:r>
            <a:r>
              <a:rPr lang="en-US" sz="2400" kern="1200" dirty="0" err="1"/>
              <a:t>athuga</a:t>
            </a:r>
            <a:r>
              <a:rPr lang="en-US" sz="2400" kern="1200" dirty="0"/>
              <a:t> </a:t>
            </a:r>
            <a:r>
              <a:rPr lang="en-US" sz="2400" kern="1200" dirty="0" err="1"/>
              <a:t>hvað</a:t>
            </a:r>
            <a:r>
              <a:rPr lang="en-US" sz="2400" kern="1200" dirty="0"/>
              <a:t> </a:t>
            </a:r>
            <a:r>
              <a:rPr lang="en-US" sz="2400" kern="1200" dirty="0" err="1"/>
              <a:t>liggur</a:t>
            </a:r>
            <a:r>
              <a:rPr lang="en-US" sz="2400" kern="1200" dirty="0"/>
              <a:t> </a:t>
            </a:r>
            <a:r>
              <a:rPr lang="en-US" sz="2400" kern="1200" dirty="0" err="1"/>
              <a:t>að</a:t>
            </a:r>
            <a:r>
              <a:rPr lang="en-US" sz="2400" kern="1200" dirty="0"/>
              <a:t> </a:t>
            </a:r>
            <a:r>
              <a:rPr lang="en-US" sz="2400" kern="1200" dirty="0" err="1"/>
              <a:t>baki</a:t>
            </a:r>
            <a:endParaRPr lang="en-US" sz="2400" kern="1200" dirty="0"/>
          </a:p>
          <a:p>
            <a:pPr lvl="1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 err="1"/>
              <a:t>Það</a:t>
            </a:r>
            <a:r>
              <a:rPr lang="en-US" sz="2400" kern="1200" dirty="0"/>
              <a:t> er </a:t>
            </a:r>
            <a:r>
              <a:rPr lang="en-US" sz="2400" kern="1200" dirty="0" err="1"/>
              <a:t>hægt</a:t>
            </a:r>
            <a:r>
              <a:rPr lang="en-US" sz="2400" kern="1200" dirty="0"/>
              <a:t> </a:t>
            </a:r>
            <a:r>
              <a:rPr lang="en-US" sz="2400" kern="1200" dirty="0" err="1"/>
              <a:t>að</a:t>
            </a:r>
            <a:r>
              <a:rPr lang="en-US" sz="2400" kern="1200" dirty="0"/>
              <a:t> </a:t>
            </a:r>
            <a:r>
              <a:rPr lang="en-US" sz="2400" kern="1200" dirty="0" err="1"/>
              <a:t>skoða</a:t>
            </a:r>
            <a:r>
              <a:rPr lang="en-US" sz="2400" kern="1200" dirty="0"/>
              <a:t> </a:t>
            </a:r>
            <a:r>
              <a:rPr lang="en-US" sz="2400" kern="1200" dirty="0" err="1"/>
              <a:t>bókfræði</a:t>
            </a:r>
            <a:r>
              <a:rPr lang="en-US" sz="2400" kern="1200" dirty="0"/>
              <a:t>-           </a:t>
            </a:r>
            <a:r>
              <a:rPr lang="en-US" sz="2400" kern="1200" dirty="0" err="1"/>
              <a:t>upplýsingar</a:t>
            </a:r>
            <a:r>
              <a:rPr lang="en-US" sz="2400" kern="1200" dirty="0"/>
              <a:t> í </a:t>
            </a:r>
            <a:r>
              <a:rPr lang="en-US" sz="2400" kern="1200" dirty="0" err="1"/>
              <a:t>öllum</a:t>
            </a:r>
            <a:r>
              <a:rPr lang="en-US" sz="2400" kern="1200" dirty="0"/>
              <a:t> </a:t>
            </a:r>
            <a:r>
              <a:rPr lang="en-US" sz="2400" kern="1200" dirty="0" err="1"/>
              <a:t>tölfræðiskýrslunum</a:t>
            </a:r>
            <a:endParaRPr lang="en-US" sz="2400" kern="1200" dirty="0"/>
          </a:p>
          <a:p>
            <a:pPr marL="914400" lvl="3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200" dirty="0" err="1"/>
              <a:t>Topplistum</a:t>
            </a:r>
            <a:endParaRPr lang="en-US" kern="1200" dirty="0"/>
          </a:p>
          <a:p>
            <a:pPr marL="914400" lvl="3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200" dirty="0" err="1"/>
              <a:t>Útlánum</a:t>
            </a:r>
            <a:endParaRPr lang="en-US" kern="1200" dirty="0"/>
          </a:p>
          <a:p>
            <a:pPr marL="914400" lvl="3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200" dirty="0" err="1"/>
              <a:t>Lánþegum</a:t>
            </a:r>
            <a:endParaRPr lang="en-US" kern="1200" dirty="0"/>
          </a:p>
          <a:p>
            <a:pPr marL="914400" lvl="3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200" dirty="0" err="1"/>
              <a:t>Frátektum</a:t>
            </a:r>
            <a:endParaRPr lang="en-US" kern="1200" dirty="0"/>
          </a:p>
          <a:p>
            <a:pPr marL="914400" lvl="3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200" dirty="0" err="1"/>
              <a:t>Safnkosti</a:t>
            </a:r>
            <a:endParaRPr lang="en-US" kern="1200" dirty="0"/>
          </a:p>
          <a:p>
            <a:pPr marL="914400" lvl="3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Millisafnalánum</a:t>
            </a:r>
            <a:endParaRPr lang="en-US" sz="2400" kern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024206-FD46-0DB9-69C5-5CDF95AC53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2" r="28487" b="-3"/>
          <a:stretch>
            <a:fillRect/>
          </a:stretch>
        </p:blipFill>
        <p:spPr>
          <a:xfrm>
            <a:off x="6263641" y="1690689"/>
            <a:ext cx="2251709" cy="43525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720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D3D9D-7701-9ECA-A6B4-8D67D579D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Ný sýn á bókfræðigögnin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A0D39-BE9C-F9BD-7DD2-A0B26C7C3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97632"/>
            <a:ext cx="7886700" cy="4351338"/>
          </a:xfrm>
        </p:spPr>
        <p:txBody>
          <a:bodyPr>
            <a:normAutofit/>
          </a:bodyPr>
          <a:lstStyle/>
          <a:p>
            <a:r>
              <a:rPr lang="is-IS" sz="2400" dirty="0"/>
              <a:t>Möguleikar að skoða undirliggjandi gögn með </a:t>
            </a:r>
          </a:p>
          <a:p>
            <a:pPr lvl="1"/>
            <a:r>
              <a:rPr lang="is-IS" sz="2000" dirty="0"/>
              <a:t>Listum</a:t>
            </a:r>
          </a:p>
          <a:p>
            <a:pPr lvl="1"/>
            <a:r>
              <a:rPr lang="is-IS" sz="2000" dirty="0"/>
              <a:t>Einstakar færslur</a:t>
            </a:r>
          </a:p>
          <a:p>
            <a:pPr lvl="1"/>
            <a:r>
              <a:rPr lang="is-IS" sz="2000" dirty="0"/>
              <a:t> Tengjast beint í Gegni</a:t>
            </a:r>
          </a:p>
          <a:p>
            <a:pPr lvl="2"/>
            <a:r>
              <a:rPr lang="is-IS" sz="1600" dirty="0"/>
              <a:t>Gegnir: fletta upp titli </a:t>
            </a:r>
          </a:p>
          <a:p>
            <a:pPr lvl="2"/>
            <a:r>
              <a:rPr lang="is-IS" sz="1600" dirty="0"/>
              <a:t>Gegnir: Fletta upp höfundi</a:t>
            </a:r>
          </a:p>
          <a:p>
            <a:pPr marL="0" indent="0">
              <a:buNone/>
            </a:pPr>
            <a:endParaRPr lang="is-IS" sz="2400" dirty="0"/>
          </a:p>
          <a:p>
            <a:r>
              <a:rPr lang="is-IS" sz="2400" dirty="0"/>
              <a:t>Listar eru einstaklega vel til þess fallnir að sjá misræmi</a:t>
            </a:r>
          </a:p>
          <a:p>
            <a:pPr lvl="1"/>
            <a:r>
              <a:rPr lang="is-IS" dirty="0"/>
              <a:t> Topplistar</a:t>
            </a:r>
          </a:p>
          <a:p>
            <a:pPr lvl="1"/>
            <a:r>
              <a:rPr lang="is-IS" dirty="0"/>
              <a:t> Aðrir listar</a:t>
            </a:r>
          </a:p>
          <a:p>
            <a:pPr marL="457200" lvl="1" indent="0">
              <a:buNone/>
            </a:pP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241272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CF4F2-8CEE-5407-1E55-2DD19DDF9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Aldrei er góð vísa of oft kveðin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C6DEE-F878-B418-498A-209563F5F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Vitlaus skráning verður mjög sýnileg </a:t>
            </a:r>
          </a:p>
          <a:p>
            <a:r>
              <a:rPr lang="is-IS" dirty="0"/>
              <a:t>„garbage in – garbage out“</a:t>
            </a:r>
          </a:p>
          <a:p>
            <a:pPr marL="0" indent="0">
              <a:buNone/>
            </a:pPr>
            <a:endParaRPr lang="is-IS" dirty="0"/>
          </a:p>
          <a:p>
            <a:r>
              <a:rPr lang="is-IS" dirty="0"/>
              <a:t>„Mikilvægara“ að vanda skráningu í stýrisviðum</a:t>
            </a:r>
          </a:p>
          <a:p>
            <a:r>
              <a:rPr lang="is-IS" dirty="0"/>
              <a:t>Það kemst upp um allt um síðir</a:t>
            </a:r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D15B05-39F6-A0AB-604A-1FEA209D43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04" t="33860" r="3838" b="3683"/>
          <a:stretch>
            <a:fillRect/>
          </a:stretch>
        </p:blipFill>
        <p:spPr>
          <a:xfrm>
            <a:off x="9324534" y="4902287"/>
            <a:ext cx="2869471" cy="290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38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AB1A-7413-98EE-4BE4-E706CF0F6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Hvimleiðar villur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FF3E341-E8FB-5191-61EF-737FCD2410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9311" t="55864" b="1313"/>
          <a:stretch>
            <a:fillRect/>
          </a:stretch>
        </p:blipFill>
        <p:spPr>
          <a:xfrm>
            <a:off x="6346659" y="2014062"/>
            <a:ext cx="2072439" cy="39362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09D803-FC82-6234-38BA-BFFC44089406}"/>
              </a:ext>
            </a:extLst>
          </p:cNvPr>
          <p:cNvSpPr txBox="1"/>
          <p:nvPr/>
        </p:nvSpPr>
        <p:spPr>
          <a:xfrm>
            <a:off x="697832" y="2147637"/>
            <a:ext cx="52217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sz="2400" dirty="0"/>
              <a:t>Virðast horfnar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sz="2400" dirty="0"/>
              <a:t>Búið að fara um listana eins og hvítur stormsveipur og lagfæra færslurnar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s-I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sz="2400" dirty="0"/>
              <a:t>Ekki spurnig að kóðun bókfræðifærslna á eftir að verða betri í framtíðinni þar sem að færslur verða sýnilegar strax í skýrslugerðaþættinum</a:t>
            </a:r>
          </a:p>
        </p:txBody>
      </p:sp>
    </p:spTree>
    <p:extLst>
      <p:ext uri="{BB962C8B-B14F-4D97-AF65-F5344CB8AC3E}">
        <p14:creationId xmlns:p14="http://schemas.microsoft.com/office/powerpoint/2010/main" val="3151725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0F329-388D-6562-C9EE-962DE1424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Afhverju 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DDDDA-03F8-FF67-8D62-9100CF244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sz="2400" dirty="0"/>
              <a:t>„Hildur“ flokkuð sem barnabók</a:t>
            </a:r>
          </a:p>
          <a:p>
            <a:r>
              <a:rPr lang="is-IS" sz="2400" dirty="0"/>
              <a:t>Íslenskur höfundur er flokkaður sem erlendur </a:t>
            </a:r>
          </a:p>
          <a:p>
            <a:r>
              <a:rPr lang="is-IS" sz="2400" dirty="0"/>
              <a:t>Erlendir sem íslenskir</a:t>
            </a:r>
          </a:p>
          <a:p>
            <a:r>
              <a:rPr lang="is-IS" sz="2400" dirty="0"/>
              <a:t>Ljóðabók flokkuð sem skáldsaga</a:t>
            </a:r>
          </a:p>
          <a:p>
            <a:r>
              <a:rPr lang="is-IS" sz="2400" dirty="0"/>
              <a:t>Þessi titill er ekki á íslensku</a:t>
            </a:r>
          </a:p>
          <a:p>
            <a:r>
              <a:rPr lang="is-IS" sz="2400" dirty="0"/>
              <a:t>Af hverju eru ekki allar Harry Potter bækurnar flokkaðar sem unglingabækur</a:t>
            </a:r>
          </a:p>
          <a:p>
            <a:pPr lvl="1"/>
            <a:r>
              <a:rPr lang="is-IS" sz="2000" dirty="0"/>
              <a:t>Þær eru ekki barnabækur</a:t>
            </a:r>
          </a:p>
          <a:p>
            <a:r>
              <a:rPr lang="is-IS" sz="2400" dirty="0"/>
              <a:t>Við eigum engar bækur á japönsku – hvað er að ske</a:t>
            </a:r>
          </a:p>
          <a:p>
            <a:pPr lvl="1"/>
            <a:endParaRPr lang="is-IS" sz="2000" dirty="0"/>
          </a:p>
          <a:p>
            <a:endParaRPr lang="is-IS" dirty="0"/>
          </a:p>
          <a:p>
            <a:pPr lvl="1"/>
            <a:endParaRPr lang="is-IS" dirty="0"/>
          </a:p>
          <a:p>
            <a:pPr marL="457200" lvl="1" indent="0">
              <a:buNone/>
            </a:pPr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627178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7941D-5DE6-8D51-6CF4-08F084E49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Hvað er þetta?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17E5A-09BA-5576-EB69-2CA75CCED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Tvær bækur ekki á íslensku á ákveðinni safndeild</a:t>
            </a:r>
          </a:p>
          <a:p>
            <a:r>
              <a:rPr lang="is-IS" dirty="0"/>
              <a:t>Hvað titlar voru lánaðir út eftir kl. 19:00</a:t>
            </a:r>
          </a:p>
          <a:p>
            <a:r>
              <a:rPr lang="is-IS" dirty="0"/>
              <a:t>Hvað titlar voru ekki lánaðir út í sjálfsafgeiðslunni í ákveðnu safni?</a:t>
            </a:r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803079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4C7F6C8-C834-9800-809D-6D114A2DC214}"/>
              </a:ext>
            </a:extLst>
          </p:cNvPr>
          <p:cNvSpPr txBox="1"/>
          <p:nvPr/>
        </p:nvSpPr>
        <p:spPr>
          <a:xfrm>
            <a:off x="4681182" y="4273153"/>
            <a:ext cx="44628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chemeClr val="bg1"/>
                </a:solidFill>
              </a:rPr>
              <a:t>Takk</a:t>
            </a:r>
            <a:r>
              <a:rPr lang="en-US" sz="6000" dirty="0">
                <a:solidFill>
                  <a:schemeClr val="bg1"/>
                </a:solidFill>
              </a:rPr>
              <a:t> fyrir </a:t>
            </a:r>
            <a:endParaRPr lang="is-IS" sz="60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13DE59-9A4A-6BCB-26ED-22AEA8487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0403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B9F59A-3A8A-4B5B-90CE-38FA9CCC77C8}"/>
              </a:ext>
            </a:extLst>
          </p:cNvPr>
          <p:cNvSpPr txBox="1"/>
          <p:nvPr/>
        </p:nvSpPr>
        <p:spPr>
          <a:xfrm>
            <a:off x="7198720" y="2944866"/>
            <a:ext cx="16784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2400" dirty="0">
                <a:solidFill>
                  <a:schemeClr val="bg1">
                    <a:lumMod val="85000"/>
                  </a:schemeClr>
                </a:solidFill>
              </a:rPr>
              <a:t>Celsus bókasafnið í Ephesus. Þriðja stærsta bókasafn grísk / rómverksa heimsins</a:t>
            </a:r>
          </a:p>
        </p:txBody>
      </p:sp>
    </p:spTree>
    <p:extLst>
      <p:ext uri="{BB962C8B-B14F-4D97-AF65-F5344CB8AC3E}">
        <p14:creationId xmlns:p14="http://schemas.microsoft.com/office/powerpoint/2010/main" val="1980016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snid_gegnir_Sarpur_leitir2.potx" id="{C000FC13-ED61-4955-B684-F7D757FC2F7E}" vid="{C35634AD-09C0-4C84-BA05-1619E2900E4E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snid_gegnir_Sarpur_leitir2.potx" id="{C000FC13-ED61-4955-B684-F7D757FC2F7E}" vid="{C35634AD-09C0-4C84-BA05-1619E2900E4E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snid_gegnir_Sarpur_leitir2.potx" id="{C000FC13-ED61-4955-B684-F7D757FC2F7E}" vid="{C35634AD-09C0-4C84-BA05-1619E2900E4E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C7F9205EF69545A946F97C76D43898" ma:contentTypeVersion="15" ma:contentTypeDescription="Create a new document." ma:contentTypeScope="" ma:versionID="d1bcb0f9275c09440878197d73d876cb">
  <xsd:schema xmlns:xsd="http://www.w3.org/2001/XMLSchema" xmlns:xs="http://www.w3.org/2001/XMLSchema" xmlns:p="http://schemas.microsoft.com/office/2006/metadata/properties" xmlns:ns2="d391fb0c-013d-4b11-84e4-2a4da18829d5" xmlns:ns3="64acefcc-d97c-4093-8490-3dcb251f8632" targetNamespace="http://schemas.microsoft.com/office/2006/metadata/properties" ma:root="true" ma:fieldsID="c6cf12e6709c28bede4080afefccefb5" ns2:_="" ns3:_="">
    <xsd:import namespace="d391fb0c-013d-4b11-84e4-2a4da18829d5"/>
    <xsd:import namespace="64acefcc-d97c-4093-8490-3dcb251f86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91fb0c-013d-4b11-84e4-2a4da18829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45d82cfd-9c2c-4bd0-a955-07384c0c8c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cefcc-d97c-4093-8490-3dcb251f863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db091be-b54d-4c54-a773-4721a6604fd2}" ma:internalName="TaxCatchAll" ma:showField="CatchAllData" ma:web="64acefcc-d97c-4093-8490-3dcb251f86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91fb0c-013d-4b11-84e4-2a4da18829d5">
      <Terms xmlns="http://schemas.microsoft.com/office/infopath/2007/PartnerControls"/>
    </lcf76f155ced4ddcb4097134ff3c332f>
    <TaxCatchAll xmlns="64acefcc-d97c-4093-8490-3dcb251f8632" xsi:nil="true"/>
  </documentManagement>
</p:properties>
</file>

<file path=customXml/itemProps1.xml><?xml version="1.0" encoding="utf-8"?>
<ds:datastoreItem xmlns:ds="http://schemas.openxmlformats.org/officeDocument/2006/customXml" ds:itemID="{E9DA8262-4964-4E76-B241-55381E9185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EC0CDD-3DE0-4ABA-A4D4-F0CAF549AB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91fb0c-013d-4b11-84e4-2a4da18829d5"/>
    <ds:schemaRef ds:uri="64acefcc-d97c-4093-8490-3dcb251f86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5AA322-1ACB-4A6F-AE28-9F55444EE184}">
  <ds:schemaRefs>
    <ds:schemaRef ds:uri="http://schemas.microsoft.com/office/2006/documentManagement/types"/>
    <ds:schemaRef ds:uri="http://purl.org/dc/terms/"/>
    <ds:schemaRef ds:uri="64acefcc-d97c-4093-8490-3dcb251f8632"/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d391fb0c-013d-4b11-84e4-2a4da18829d5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ppt_snid_gegnir_Sarpur_leitir2</Template>
  <TotalTime>14444</TotalTime>
  <Words>679</Words>
  <Application>Microsoft Office PowerPoint</Application>
  <PresentationFormat>On-screen Show (4:3)</PresentationFormat>
  <Paragraphs>157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2_Office Theme</vt:lpstr>
      <vt:lpstr>Custom Design</vt:lpstr>
      <vt:lpstr>1_Office Theme</vt:lpstr>
      <vt:lpstr>        </vt:lpstr>
      <vt:lpstr>Ný tölfræði- og gagnavinnsla</vt:lpstr>
      <vt:lpstr>Skýrslugerð</vt:lpstr>
      <vt:lpstr>Hvernig hanga upplýsingarnar saman?</vt:lpstr>
      <vt:lpstr>Topplistar byggja á titlum – ekki færslum</vt:lpstr>
      <vt:lpstr>Valmöguleikar </vt:lpstr>
      <vt:lpstr>Efnistegund bókfræði LDR</vt:lpstr>
      <vt:lpstr>008 stýrisviðið</vt:lpstr>
      <vt:lpstr>Uppruni höfundar</vt:lpstr>
      <vt:lpstr>Íslenskur höfundur </vt:lpstr>
      <vt:lpstr>Hægt að kafa dýpra</vt:lpstr>
      <vt:lpstr>Ný sýn á bókfræðigögnin</vt:lpstr>
      <vt:lpstr>Aldrei er góð vísa of oft kveðin</vt:lpstr>
      <vt:lpstr>Hvimleiðar villur</vt:lpstr>
      <vt:lpstr>Afhverju er?</vt:lpstr>
      <vt:lpstr>Hvað er þetta?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Heiti kynningar</dc:title>
  <dc:creator>Sveinbjörg Sveinsdóttir</dc:creator>
  <cp:lastModifiedBy>Sigrún Hauksdóttir</cp:lastModifiedBy>
  <cp:revision>15</cp:revision>
  <cp:lastPrinted>2026-05-21T13:32:02Z</cp:lastPrinted>
  <dcterms:created xsi:type="dcterms:W3CDTF">2016-01-15T16:38:33Z</dcterms:created>
  <dcterms:modified xsi:type="dcterms:W3CDTF">2026-05-27T16:23:49Z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0x010100C4C7F9205EF69545A946F97C76D43898</vt:lpwstr>
  </property>
  <property fmtid="{D5CDD505-2E9C-101B-9397-08002B2CF9AE}" pid="3" name="Order">
    <vt:r8>1867400</vt:r8>
  </property>
  <property fmtid="{D5CDD505-2E9C-101B-9397-08002B2CF9AE}" pid="4" name="MediaServiceImageTags">
    <vt:lpwstr/>
  </property>
</Properties>
</file>