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7" r:id="rId3"/>
    <p:sldId id="268" r:id="rId4"/>
    <p:sldId id="269" r:id="rId5"/>
    <p:sldId id="270" r:id="rId6"/>
    <p:sldId id="273" r:id="rId7"/>
    <p:sldId id="274" r:id="rId8"/>
    <p:sldId id="261" r:id="rId9"/>
    <p:sldId id="258" r:id="rId10"/>
    <p:sldId id="259" r:id="rId11"/>
    <p:sldId id="264" r:id="rId12"/>
    <p:sldId id="272" r:id="rId13"/>
    <p:sldId id="265" r:id="rId14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58D93C-690E-424F-8F43-C6D61C308E63}" v="40" dt="2026-05-28T10:11:46.371"/>
    <p1510:client id="{EF46D751-9769-34D0-75EE-5D4A376F74F2}" v="1181" dt="2026-05-28T09:20:21.506"/>
    <p1510:client id="{FF35B6D8-A406-AD13-63A9-F98CC7710DD7}" v="461" dt="2026-05-27T13:05:42.2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6" autoAdjust="0"/>
    <p:restoredTop sz="94660"/>
  </p:normalViewPr>
  <p:slideViewPr>
    <p:cSldViewPr snapToGrid="0">
      <p:cViewPr varScale="1">
        <p:scale>
          <a:sx n="88" d="100"/>
          <a:sy n="88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9D99C-CD2A-4A73-BD07-1E3549199B4E}" type="datetimeFigureOut">
              <a:rPr lang="is-IS" smtClean="0"/>
              <a:t>27.5.2026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AFFBB-6367-468F-95B0-E870C9BC507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6091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Getur beðið um að fá allt.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AFFBB-6367-468F-95B0-E870C9BC507E}" type="slidenum">
              <a:rPr lang="is-IS" smtClean="0"/>
              <a:t>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37093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F9EF1-2470-109A-C174-4340F7A30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2A426-8289-3CE7-7480-75058868E8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5D493-A234-EEDB-5835-991DB2176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2169-6A12-4750-B262-94EDC9121E35}" type="datetimeFigureOut">
              <a:rPr lang="is-IS" smtClean="0"/>
              <a:t>27.5.2026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4957D-21E0-038E-302B-B25FB693E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49BB5-F5B4-1F19-0293-DAAAF53C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2CB32-B274-4C51-B9C3-9616FD6453C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85405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7E967-AD6A-0FFF-1673-8CB089D8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9C1D2-D2A6-BADB-34E3-1923CA1B8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63622-A338-375D-E163-BC28066FA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2169-6A12-4750-B262-94EDC9121E35}" type="datetimeFigureOut">
              <a:rPr lang="is-IS" smtClean="0"/>
              <a:t>27.5.2026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2E206-60DC-B516-F477-8AE61A7F6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25971-EE29-FED9-A5E1-B734EA2C4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2CB32-B274-4C51-B9C3-9616FD6453C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42412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5FD699-D50E-0430-A739-8B81103B6C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BC7DBA-58B4-D621-3D8E-29E295756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9D795-AFF4-0BAA-C7AF-049386954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2169-6A12-4750-B262-94EDC9121E35}" type="datetimeFigureOut">
              <a:rPr lang="is-IS" smtClean="0"/>
              <a:t>27.5.2026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4A0BF-B3A2-65A3-1C5B-F03FD6EB2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F1A3F-FC3D-C0CD-A652-FEDB8CABA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2CB32-B274-4C51-B9C3-9616FD6453C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87387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B5C39-93A5-4AC0-9B91-6CF5A4E0D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911FA-43BB-1B0C-9A55-CAE6716B3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22AD3-C065-EAC9-9D02-04DCCDD3F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2169-6A12-4750-B262-94EDC9121E35}" type="datetimeFigureOut">
              <a:rPr lang="is-IS" smtClean="0"/>
              <a:t>27.5.2026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A09CC-8B89-7C02-6A69-46073C6D9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0A7AF-9ED2-D85D-F32F-4C4556D93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2CB32-B274-4C51-B9C3-9616FD6453C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3276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A541B-E9E8-DFAA-FF6E-F64974343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90E06-198F-0188-CCBB-4325E484F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CD672-0056-B278-45B2-C5C03F84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2169-6A12-4750-B262-94EDC9121E35}" type="datetimeFigureOut">
              <a:rPr lang="is-IS" smtClean="0"/>
              <a:t>27.5.2026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76B3-10F9-FF91-2872-EB9C6A218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ABF7B-CC94-E419-F6B9-945CD30D5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2CB32-B274-4C51-B9C3-9616FD6453C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83895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835F5-3FE0-7E7C-3BF3-0119EA1DD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70694-2F5E-F29F-D0B6-A0E98E0FA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06AAA3-439C-9CED-EC8A-37831F109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CFE40-8D09-12AC-CA6F-46C57EA4E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2169-6A12-4750-B262-94EDC9121E35}" type="datetimeFigureOut">
              <a:rPr lang="is-IS" smtClean="0"/>
              <a:t>27.5.2026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126D66-F028-1487-54B7-96020C997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AFFF07-7DAD-BFF8-74AA-2413497C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2CB32-B274-4C51-B9C3-9616FD6453C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27102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9221-0585-E216-4AC8-E6B319B8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5AC17-10F6-0EFE-0F39-CF1CEDD03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B446B-F246-ACB1-4EA7-370116BB9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565708-3074-0601-DAF2-2589892DD3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CF5444-DE33-A9E0-DBD1-99BA8EAEF2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C981AC-A22D-E461-C5C5-39FF5F761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2169-6A12-4750-B262-94EDC9121E35}" type="datetimeFigureOut">
              <a:rPr lang="is-IS" smtClean="0"/>
              <a:t>27.5.2026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5ABCA8-3C73-EF02-AD42-D46CE3232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D3491C-D9C9-E2A2-1DF8-719F6B3B5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2CB32-B274-4C51-B9C3-9616FD6453C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52245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DEDAE-C308-6211-DA79-BDB8F1EE2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0F0343-EF38-41A0-C83D-4ED72DE47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2169-6A12-4750-B262-94EDC9121E35}" type="datetimeFigureOut">
              <a:rPr lang="is-IS" smtClean="0"/>
              <a:t>27.5.2026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13A6E5-EB44-38D6-E103-57FEA786D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7DEFA-F95C-A56F-E30F-D9A82FA91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2CB32-B274-4C51-B9C3-9616FD6453C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1151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2ECAB2-FB90-14AF-A8F5-19F277D0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2169-6A12-4750-B262-94EDC9121E35}" type="datetimeFigureOut">
              <a:rPr lang="is-IS" smtClean="0"/>
              <a:t>27.5.2026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82B8F-A4BE-01D4-3EAE-03742C54F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3E635-21A9-4EE5-38CE-4113F314F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2CB32-B274-4C51-B9C3-9616FD6453C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0665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E894D-9F1F-C9F1-3D35-4FE163FB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ECDDA-EAAA-59A6-2214-A8C10FFE9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58F53-0EB3-8C5C-FC05-14FC3DF28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6D20AA-D91E-2FEE-C710-CF4F451BD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2169-6A12-4750-B262-94EDC9121E35}" type="datetimeFigureOut">
              <a:rPr lang="is-IS" smtClean="0"/>
              <a:t>27.5.2026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55F915-9B0F-13B0-995A-C21FED8E3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8AC59-D18F-BF5C-A7D3-47C4E5619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2CB32-B274-4C51-B9C3-9616FD6453C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9609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44440-C1AB-FD4B-7218-228F6C45F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63AFED-EEE2-7655-A06F-4BF400AD88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8CCE0B-49BB-B445-0934-28BF09EEA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01323-4C09-22DF-2312-177FB439D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2169-6A12-4750-B262-94EDC9121E35}" type="datetimeFigureOut">
              <a:rPr lang="is-IS" smtClean="0"/>
              <a:t>27.5.2026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FD630-0188-09B9-E1C7-81286DEC4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5BE7C-AC5C-EE6C-831D-08512096E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2CB32-B274-4C51-B9C3-9616FD6453C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66370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B9B764-D3C6-4C91-421F-E03DDF874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79C55-2283-7927-906F-2B45BE1DC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91A88-154F-FA76-52A6-2E8BFDA0D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C32169-6A12-4750-B262-94EDC9121E35}" type="datetimeFigureOut">
              <a:rPr lang="is-IS" smtClean="0"/>
              <a:t>27.5.2026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715BC-F31B-F66A-A750-11379187E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3E5F0-3368-9A4F-4A78-32114A1C3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62CB32-B274-4C51-B9C3-9616FD6453C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1707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2EAA8ABB-E28C-4BD6-B2CD-376882E92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509549-A0AA-C006-113A-9FD01C8AE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63604" y="679731"/>
            <a:ext cx="3090345" cy="3736540"/>
          </a:xfrm>
        </p:spPr>
        <p:txBody>
          <a:bodyPr anchor="ctr">
            <a:normAutofit/>
          </a:bodyPr>
          <a:lstStyle/>
          <a:p>
            <a:pPr algn="l"/>
            <a:r>
              <a:rPr lang="is-IS" sz="4400" dirty="0"/>
              <a:t>Skráning með gervigreind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84B185-4608-70A1-FA8C-5AD2BED74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1744" y="4685288"/>
            <a:ext cx="3361072" cy="1092521"/>
          </a:xfrm>
        </p:spPr>
        <p:txBody>
          <a:bodyPr>
            <a:normAutofit/>
          </a:bodyPr>
          <a:lstStyle/>
          <a:p>
            <a:pPr algn="l"/>
            <a:r>
              <a:rPr lang="is-IS" sz="1800" dirty="0"/>
              <a:t>Kristín Lilja Thorlacius Björnsdóttir</a:t>
            </a:r>
          </a:p>
          <a:p>
            <a:pPr algn="l"/>
            <a:r>
              <a:rPr lang="is-IS" sz="1800" dirty="0"/>
              <a:t>María Bjarkadóttir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48C05B-AA71-CF79-2584-001488A8F3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88" r="16485" b="-3"/>
          <a:stretch>
            <a:fillRect/>
          </a:stretch>
        </p:blipFill>
        <p:spPr>
          <a:xfrm>
            <a:off x="996363" y="972235"/>
            <a:ext cx="3383280" cy="5047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72BC62-6A62-3D05-95AB-EE076952F5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2973" b="-3"/>
          <a:stretch>
            <a:fillRect/>
          </a:stretch>
        </p:blipFill>
        <p:spPr>
          <a:xfrm>
            <a:off x="4683639" y="972235"/>
            <a:ext cx="3383280" cy="50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2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19B653C-798C-4333-8452-3DF3AE3C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FE50278-E2EC-42B2-A1F1-921DD3990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305994" y="-5310547"/>
            <a:ext cx="1580014" cy="12192002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236153F-0DB4-40DD-87C6-B40C1B7E2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72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E5F330-6885-9324-166D-57E262C13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288404"/>
            <a:ext cx="7170656" cy="9774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>
                <a:solidFill>
                  <a:srgbClr val="FFFFFF"/>
                </a:solidFill>
              </a:rPr>
              <a:t>A short guide to writing about literature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9F92DFA-4F6F-90AB-9E86-428FC0E71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" r="2" b="13939"/>
          <a:stretch>
            <a:fillRect/>
          </a:stretch>
        </p:blipFill>
        <p:spPr>
          <a:xfrm>
            <a:off x="1413903" y="2449281"/>
            <a:ext cx="2727357" cy="35269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4F99D49-151F-CBBD-D34E-D5E09963B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r="2331" b="12912"/>
          <a:stretch>
            <a:fillRect/>
          </a:stretch>
        </p:blipFill>
        <p:spPr>
          <a:xfrm rot="5400000">
            <a:off x="4332513" y="2981433"/>
            <a:ext cx="3526972" cy="2462666"/>
          </a:xfrm>
          <a:prstGeom prst="rect">
            <a:avLst/>
          </a:prstGeom>
        </p:spPr>
      </p:pic>
      <p:pic>
        <p:nvPicPr>
          <p:cNvPr id="29" name="Content Placeholder 28">
            <a:extLst>
              <a:ext uri="{FF2B5EF4-FFF2-40B4-BE49-F238E27FC236}">
                <a16:creationId xmlns:a16="http://schemas.microsoft.com/office/drawing/2014/main" id="{C0789E5F-3526-C9BD-3015-CBBE3D140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" t="1857" r="317" b="1757"/>
          <a:stretch>
            <a:fillRect/>
          </a:stretch>
        </p:blipFill>
        <p:spPr>
          <a:xfrm rot="5400000">
            <a:off x="7569236" y="2930784"/>
            <a:ext cx="3526972" cy="256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04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188ABB-811B-B1FB-29A3-F01D505B0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B9C452-2C6E-4D52-8FC7-669291EE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4E1CC44-1B7F-472B-B668-B4F2F4723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5BAD077-4A41-458D-9909-1A108699E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6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1FC21CE-01FD-49CC-BAFC-06F38B34B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ECEE37-3F4A-0CE9-4602-13C1BCF2D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21728"/>
            <a:ext cx="6999883" cy="9679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z="4000">
                <a:solidFill>
                  <a:srgbClr val="FFFFFF"/>
                </a:solidFill>
              </a:rPr>
              <a:t>스 무 고개 탐 정 과 마술사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5D1A3084-0AB9-65EE-A527-D33A10A17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5543" y="321728"/>
            <a:ext cx="3300998" cy="9679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</a:rPr>
              <a:t>Seu mu gogae tamjeong gwa masulsa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6F871C-057B-82E8-196D-391FE8206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2" b="2"/>
          <a:stretch>
            <a:fillRect/>
          </a:stretch>
        </p:blipFill>
        <p:spPr>
          <a:xfrm rot="5400000">
            <a:off x="5907333" y="2957688"/>
            <a:ext cx="3197847" cy="24907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7DE7F3-6DC8-0AF7-A4C3-C08E9AA23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2" b="2"/>
          <a:stretch>
            <a:fillRect/>
          </a:stretch>
        </p:blipFill>
        <p:spPr>
          <a:xfrm rot="5400000">
            <a:off x="3105871" y="2955815"/>
            <a:ext cx="3202659" cy="2494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665EF2-09DC-7D86-2606-B4FF7E373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2" b="2"/>
          <a:stretch>
            <a:fillRect/>
          </a:stretch>
        </p:blipFill>
        <p:spPr>
          <a:xfrm rot="5400000">
            <a:off x="344469" y="2951631"/>
            <a:ext cx="3213402" cy="2502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E1817D-A6D5-5124-FC01-C6C9816CB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" t="12978" r="4177" b="1"/>
          <a:stretch>
            <a:fillRect/>
          </a:stretch>
        </p:blipFill>
        <p:spPr>
          <a:xfrm rot="5400000">
            <a:off x="8707498" y="2946928"/>
            <a:ext cx="3191882" cy="249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79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36F2B-D712-B675-672A-F37DC098F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8BA34A4D-C5C4-7771-84B9-D11E07F7B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A2F95EC-CCC8-E412-4994-A37C52651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1203D6E-9C07-A5E2-5C19-98B4559E0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6CDEF38-BA31-2E5E-2E43-2D9EC03F6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6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611A19A-E2C7-F648-E8F9-86F2F4655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E9644-5A02-7F9C-D2BE-8A01C2E78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21728"/>
            <a:ext cx="6999883" cy="9679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Bé</a:t>
            </a:r>
            <a:r>
              <a:rPr lang="en-US" sz="4000" dirty="0">
                <a:solidFill>
                  <a:srgbClr val="FFFFFF"/>
                </a:solidFill>
              </a:rPr>
              <a:t> bi </a:t>
            </a:r>
            <a:r>
              <a:rPr lang="en-US" sz="4000" dirty="0" err="1">
                <a:solidFill>
                  <a:srgbClr val="FFFFFF"/>
                </a:solidFill>
              </a:rPr>
              <a:t>bô</a:t>
            </a:r>
            <a:r>
              <a:rPr lang="en-US" sz="4000" dirty="0">
                <a:solidFill>
                  <a:srgbClr val="FFFFFF"/>
                </a:solidFill>
              </a:rPr>
              <a:t>... Học </a:t>
            </a:r>
            <a:r>
              <a:rPr lang="en-US" sz="4000" dirty="0" err="1">
                <a:solidFill>
                  <a:srgbClr val="FFFFFF"/>
                </a:solidFill>
              </a:rPr>
              <a:t>miêu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tả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động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tác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71EFFC66-87D7-7255-FA52-20CABBE88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5543" y="321728"/>
            <a:ext cx="3300998" cy="9679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5A5E26-634B-6F23-8C2B-B712326A9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8536" y="2390430"/>
            <a:ext cx="4941985" cy="37064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6E4C6A-66D4-8E6D-D2CA-0C8E42C1A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7863" y="2390430"/>
            <a:ext cx="4941985" cy="370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52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B9E593-5382-BC9F-ADC6-0635F162B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Skrásetjarar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framtíðarinnar</a:t>
            </a:r>
            <a:r>
              <a:rPr lang="en-US" sz="5200" dirty="0"/>
              <a:t>?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822099-4D12-43D8-3CEF-0E49B6525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32962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AE2F62-9B1D-8C5C-58B9-0777274DFC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32962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25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EB90E-D7E0-5C88-3575-47E4C183C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Gervigreindaraðstoð</a:t>
            </a:r>
            <a:r>
              <a:rPr lang="en-GB" dirty="0"/>
              <a:t> í </a:t>
            </a:r>
            <a:r>
              <a:rPr lang="en-GB" dirty="0" err="1"/>
              <a:t>bókfræðiskráningu</a:t>
            </a:r>
            <a:r>
              <a:rPr lang="en-GB" dirty="0"/>
              <a:t> í </a:t>
            </a:r>
            <a:r>
              <a:rPr lang="en-GB" dirty="0" err="1"/>
              <a:t>Ölmu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FE35B-1966-2D47-3FF3-0A2314D4B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 err="1"/>
              <a:t>Bókfræðifærslur</a:t>
            </a:r>
            <a:r>
              <a:rPr lang="en-GB" dirty="0"/>
              <a:t> </a:t>
            </a:r>
            <a:r>
              <a:rPr lang="en-GB" dirty="0" err="1"/>
              <a:t>búnar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út</a:t>
            </a:r>
            <a:r>
              <a:rPr lang="en-GB" dirty="0"/>
              <a:t> </a:t>
            </a:r>
            <a:r>
              <a:rPr lang="en-GB" dirty="0" err="1"/>
              <a:t>frá</a:t>
            </a:r>
            <a:r>
              <a:rPr lang="en-GB" dirty="0"/>
              <a:t> </a:t>
            </a:r>
            <a:r>
              <a:rPr lang="en-GB" dirty="0" err="1"/>
              <a:t>myndum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viðfangi</a:t>
            </a:r>
          </a:p>
          <a:p>
            <a:r>
              <a:rPr lang="en-GB" dirty="0" err="1"/>
              <a:t>Mállíkön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spunagrei</a:t>
            </a:r>
            <a:r>
              <a:rPr lang="en-GB" dirty="0"/>
              <a:t>nd</a:t>
            </a:r>
          </a:p>
          <a:p>
            <a:r>
              <a:rPr lang="en-GB" dirty="0" err="1"/>
              <a:t>Innbyggt</a:t>
            </a:r>
            <a:r>
              <a:rPr lang="en-GB" dirty="0"/>
              <a:t> í </a:t>
            </a:r>
            <a:r>
              <a:rPr lang="en-GB" dirty="0" err="1"/>
              <a:t>lýsigagnaritilinn</a:t>
            </a:r>
            <a:r>
              <a:rPr lang="en-GB" dirty="0"/>
              <a:t> </a:t>
            </a:r>
          </a:p>
          <a:p>
            <a:r>
              <a:rPr lang="en-GB" dirty="0" err="1"/>
              <a:t>Kvaðningar</a:t>
            </a:r>
            <a:r>
              <a:rPr lang="en-GB" dirty="0"/>
              <a:t> (prompts) </a:t>
            </a:r>
            <a:r>
              <a:rPr lang="en-GB" dirty="0" err="1"/>
              <a:t>ákvarðaðar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ExLibris</a:t>
            </a:r>
            <a:endParaRPr lang="en-GB" dirty="0"/>
          </a:p>
          <a:p>
            <a:r>
              <a:rPr lang="en-GB" dirty="0"/>
              <a:t>Ekki </a:t>
            </a:r>
            <a:r>
              <a:rPr lang="en-GB" dirty="0" err="1"/>
              <a:t>spjallmenni</a:t>
            </a:r>
            <a:r>
              <a:rPr lang="en-GB" dirty="0"/>
              <a:t> </a:t>
            </a:r>
            <a:r>
              <a:rPr lang="en-GB" dirty="0" err="1"/>
              <a:t>líkt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ChatGPT </a:t>
            </a:r>
          </a:p>
          <a:p>
            <a:r>
              <a:rPr lang="en-GB" dirty="0"/>
              <a:t>Notar GTP 4.1 </a:t>
            </a:r>
            <a:r>
              <a:rPr lang="en-GB" dirty="0" err="1"/>
              <a:t>líkan</a:t>
            </a:r>
            <a:r>
              <a:rPr lang="en-GB" dirty="0"/>
              <a:t> </a:t>
            </a:r>
            <a:r>
              <a:rPr lang="en-GB" dirty="0" err="1"/>
              <a:t>frá</a:t>
            </a:r>
            <a:r>
              <a:rPr lang="en-GB" dirty="0"/>
              <a:t> OpenAI </a:t>
            </a:r>
            <a:r>
              <a:rPr lang="en-GB" dirty="0" err="1"/>
              <a:t>eins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staðan</a:t>
            </a:r>
            <a:r>
              <a:rPr lang="en-GB" dirty="0"/>
              <a:t> er í </a:t>
            </a:r>
            <a:r>
              <a:rPr lang="en-GB" dirty="0" err="1"/>
              <a:t>dag</a:t>
            </a:r>
          </a:p>
        </p:txBody>
      </p:sp>
    </p:spTree>
    <p:extLst>
      <p:ext uri="{BB962C8B-B14F-4D97-AF65-F5344CB8AC3E}">
        <p14:creationId xmlns:p14="http://schemas.microsoft.com/office/powerpoint/2010/main" val="3250822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2A211-CC71-D8D0-972B-8627F5287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Hvað</a:t>
            </a:r>
            <a:r>
              <a:rPr lang="en-GB" dirty="0"/>
              <a:t> </a:t>
            </a:r>
            <a:r>
              <a:rPr lang="en-GB" dirty="0" err="1"/>
              <a:t>getum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gert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hafa</a:t>
            </a:r>
            <a:r>
              <a:rPr lang="en-GB" dirty="0"/>
              <a:t> </a:t>
            </a:r>
            <a:r>
              <a:rPr lang="en-GB" dirty="0" err="1"/>
              <a:t>áhrif</a:t>
            </a:r>
            <a:r>
              <a:rPr lang="en-GB" dirty="0"/>
              <a:t> á </a:t>
            </a:r>
            <a:r>
              <a:rPr lang="en-GB" dirty="0" err="1"/>
              <a:t>niðurstöðurnar</a:t>
            </a:r>
            <a:r>
              <a:rPr lang="en-GB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8FCA4-478F-B5E1-ACEB-4F76C2A88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 err="1"/>
              <a:t>Myndirnar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eru</a:t>
            </a:r>
            <a:r>
              <a:rPr lang="en-GB" dirty="0"/>
              <a:t> </a:t>
            </a:r>
            <a:r>
              <a:rPr lang="en-GB" dirty="0" err="1"/>
              <a:t>sendar</a:t>
            </a:r>
            <a:r>
              <a:rPr lang="en-GB" dirty="0"/>
              <a:t> inn </a:t>
            </a:r>
            <a:r>
              <a:rPr lang="en-GB" dirty="0" err="1"/>
              <a:t>hafa</a:t>
            </a:r>
            <a:r>
              <a:rPr lang="en-GB" dirty="0"/>
              <a:t> </a:t>
            </a:r>
            <a:r>
              <a:rPr lang="en-GB" dirty="0" err="1"/>
              <a:t>mest</a:t>
            </a:r>
            <a:r>
              <a:rPr lang="en-GB" dirty="0"/>
              <a:t> </a:t>
            </a:r>
            <a:r>
              <a:rPr lang="en-GB" dirty="0" err="1"/>
              <a:t>áhrif</a:t>
            </a:r>
          </a:p>
          <a:p>
            <a:r>
              <a:rPr lang="en-GB" dirty="0" err="1"/>
              <a:t>Hvað</a:t>
            </a:r>
            <a:r>
              <a:rPr lang="en-GB" dirty="0"/>
              <a:t> er </a:t>
            </a:r>
            <a:r>
              <a:rPr lang="en-GB" dirty="0" err="1"/>
              <a:t>beðið</a:t>
            </a:r>
            <a:r>
              <a:rPr lang="en-GB" dirty="0"/>
              <a:t> um í </a:t>
            </a:r>
            <a:r>
              <a:rPr lang="en-GB" dirty="0" err="1"/>
              <a:t>forminu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er </a:t>
            </a:r>
            <a:r>
              <a:rPr lang="en-GB" dirty="0" err="1"/>
              <a:t>fyllt</a:t>
            </a:r>
            <a:r>
              <a:rPr lang="en-GB" dirty="0"/>
              <a:t> </a:t>
            </a:r>
            <a:r>
              <a:rPr lang="en-GB" dirty="0" err="1"/>
              <a:t>út</a:t>
            </a:r>
            <a:r>
              <a:rPr lang="en-GB" dirty="0"/>
              <a:t> </a:t>
            </a:r>
            <a:r>
              <a:rPr lang="en-GB" dirty="0" err="1"/>
              <a:t>áður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 </a:t>
            </a:r>
            <a:r>
              <a:rPr lang="en-GB" dirty="0" err="1"/>
              <a:t>myndirnar</a:t>
            </a:r>
            <a:r>
              <a:rPr lang="en-GB" dirty="0"/>
              <a:t> </a:t>
            </a:r>
            <a:r>
              <a:rPr lang="en-GB" dirty="0" err="1"/>
              <a:t>eru</a:t>
            </a:r>
            <a:r>
              <a:rPr lang="en-GB" dirty="0"/>
              <a:t> </a:t>
            </a:r>
            <a:r>
              <a:rPr lang="en-GB" dirty="0" err="1"/>
              <a:t>sendar</a:t>
            </a:r>
            <a:r>
              <a:rPr lang="en-GB" dirty="0"/>
              <a:t> inn</a:t>
            </a:r>
          </a:p>
          <a:p>
            <a:r>
              <a:rPr lang="en-GB" dirty="0"/>
              <a:t>Normalization </a:t>
            </a:r>
            <a:r>
              <a:rPr lang="en-GB" dirty="0" err="1"/>
              <a:t>reglur</a:t>
            </a:r>
            <a:r>
              <a:rPr lang="en-GB" dirty="0"/>
              <a:t> </a:t>
            </a:r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eru</a:t>
            </a:r>
            <a:r>
              <a:rPr lang="en-GB" dirty="0"/>
              <a:t> </a:t>
            </a:r>
            <a:r>
              <a:rPr lang="en-GB" dirty="0" err="1"/>
              <a:t>stilltar</a:t>
            </a:r>
            <a:r>
              <a:rPr lang="en-GB" dirty="0"/>
              <a:t> </a:t>
            </a:r>
            <a:r>
              <a:rPr lang="en-GB" dirty="0" err="1"/>
              <a:t>sérstaklega</a:t>
            </a:r>
            <a:r>
              <a:rPr lang="en-GB" dirty="0"/>
              <a:t> </a:t>
            </a:r>
            <a:r>
              <a:rPr lang="en-GB" dirty="0" err="1"/>
              <a:t>fyrir</a:t>
            </a:r>
            <a:r>
              <a:rPr lang="en-GB" dirty="0"/>
              <a:t> </a:t>
            </a:r>
            <a:r>
              <a:rPr lang="en-GB" dirty="0" err="1"/>
              <a:t>Gegni</a:t>
            </a:r>
          </a:p>
          <a:p>
            <a:r>
              <a:rPr lang="en-GB" dirty="0"/>
              <a:t>En </a:t>
            </a:r>
            <a:r>
              <a:rPr lang="en-GB" dirty="0" err="1"/>
              <a:t>þrátt</a:t>
            </a:r>
            <a:r>
              <a:rPr lang="en-GB" dirty="0"/>
              <a:t> </a:t>
            </a:r>
            <a:r>
              <a:rPr lang="en-GB" dirty="0" err="1"/>
              <a:t>fyrir</a:t>
            </a:r>
            <a:r>
              <a:rPr lang="en-GB" dirty="0"/>
              <a:t> </a:t>
            </a:r>
            <a:r>
              <a:rPr lang="en-GB" dirty="0" err="1"/>
              <a:t>allt</a:t>
            </a:r>
            <a:r>
              <a:rPr lang="en-GB" dirty="0"/>
              <a:t> </a:t>
            </a:r>
            <a:r>
              <a:rPr lang="en-GB" dirty="0" err="1"/>
              <a:t>eru</a:t>
            </a:r>
            <a:r>
              <a:rPr lang="en-GB" dirty="0"/>
              <a:t> </a:t>
            </a:r>
            <a:r>
              <a:rPr lang="en-GB" dirty="0" err="1"/>
              <a:t>niðurstöður</a:t>
            </a:r>
            <a:r>
              <a:rPr lang="en-GB" dirty="0"/>
              <a:t> </a:t>
            </a:r>
            <a:r>
              <a:rPr lang="en-GB" dirty="0" err="1"/>
              <a:t>breytilegar</a:t>
            </a:r>
            <a:r>
              <a:rPr lang="en-GB" dirty="0"/>
              <a:t> </a:t>
            </a:r>
            <a:r>
              <a:rPr lang="en-GB" dirty="0" err="1"/>
              <a:t>og</a:t>
            </a:r>
            <a:r>
              <a:rPr lang="en-GB" dirty="0"/>
              <a:t> ekki </a:t>
            </a:r>
            <a:r>
              <a:rPr lang="en-GB" dirty="0" err="1"/>
              <a:t>hægt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treysta</a:t>
            </a:r>
            <a:r>
              <a:rPr lang="en-GB" dirty="0"/>
              <a:t> á </a:t>
            </a:r>
            <a:r>
              <a:rPr lang="en-GB" dirty="0" err="1"/>
              <a:t>samsvarandi</a:t>
            </a:r>
            <a:r>
              <a:rPr lang="en-GB" dirty="0"/>
              <a:t> </a:t>
            </a:r>
            <a:r>
              <a:rPr lang="en-GB" dirty="0" err="1"/>
              <a:t>niðurstöður</a:t>
            </a:r>
            <a:r>
              <a:rPr lang="en-GB" dirty="0"/>
              <a:t> í </a:t>
            </a:r>
            <a:r>
              <a:rPr lang="en-GB" dirty="0" err="1"/>
              <a:t>hvert</a:t>
            </a:r>
            <a:r>
              <a:rPr lang="en-GB" dirty="0"/>
              <a:t> </a:t>
            </a:r>
            <a:r>
              <a:rPr lang="en-GB" dirty="0" err="1"/>
              <a:t>skipti</a:t>
            </a:r>
          </a:p>
        </p:txBody>
      </p:sp>
    </p:spTree>
    <p:extLst>
      <p:ext uri="{BB962C8B-B14F-4D97-AF65-F5344CB8AC3E}">
        <p14:creationId xmlns:p14="http://schemas.microsoft.com/office/powerpoint/2010/main" val="1199789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61D7C-9A7A-4BFF-9AAE-16464DE8A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Merkingar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8F7C9-629A-23BE-155D-1EC164595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745" y="1756353"/>
            <a:ext cx="3080328" cy="44206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 err="1"/>
              <a:t>Merkingar</a:t>
            </a:r>
            <a:r>
              <a:rPr lang="en-GB" dirty="0"/>
              <a:t> </a:t>
            </a:r>
            <a:r>
              <a:rPr lang="en-GB" dirty="0" err="1"/>
              <a:t>eru</a:t>
            </a:r>
            <a:r>
              <a:rPr lang="en-GB" dirty="0"/>
              <a:t> í </a:t>
            </a:r>
            <a:r>
              <a:rPr lang="en-GB" dirty="0" err="1"/>
              <a:t>sviði</a:t>
            </a:r>
            <a:r>
              <a:rPr lang="en-GB" dirty="0"/>
              <a:t> 040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sviði</a:t>
            </a:r>
            <a:r>
              <a:rPr lang="en-GB" dirty="0"/>
              <a:t> 588</a:t>
            </a:r>
          </a:p>
          <a:p>
            <a:r>
              <a:rPr lang="en-GB" dirty="0"/>
              <a:t>Alma </a:t>
            </a:r>
            <a:r>
              <a:rPr lang="en-GB" dirty="0" err="1"/>
              <a:t>merkir</a:t>
            </a:r>
            <a:r>
              <a:rPr lang="en-GB" dirty="0"/>
              <a:t> </a:t>
            </a:r>
            <a:r>
              <a:rPr lang="en-GB" dirty="0" err="1"/>
              <a:t>færslurnar</a:t>
            </a:r>
            <a:r>
              <a:rPr lang="en-GB" dirty="0"/>
              <a:t> </a:t>
            </a:r>
            <a:r>
              <a:rPr lang="en-GB" dirty="0" err="1"/>
              <a:t>einnig</a:t>
            </a:r>
            <a:r>
              <a:rPr lang="en-GB" dirty="0"/>
              <a:t> </a:t>
            </a:r>
            <a:r>
              <a:rPr lang="en-GB" dirty="0" err="1"/>
              <a:t>óháð</a:t>
            </a:r>
            <a:r>
              <a:rPr lang="en-GB" dirty="0"/>
              <a:t> </a:t>
            </a:r>
            <a:r>
              <a:rPr lang="en-GB" dirty="0" err="1"/>
              <a:t>MARCsviðum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97D4C6E-F258-F0D1-57B1-9DCF8CAAD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810" y="3425832"/>
            <a:ext cx="6085417" cy="2529979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D610212-5A06-A4EF-5E98-87C0ED616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392" y="473508"/>
            <a:ext cx="6386946" cy="256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05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2D0F-A23F-9D55-CECA-B89630B03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Tungumál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CB6B-DA3F-0DE8-4D63-93D3A6867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Enn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komið</a:t>
            </a:r>
            <a:r>
              <a:rPr lang="en-GB"/>
              <a:t> er </a:t>
            </a:r>
            <a:r>
              <a:rPr lang="en-GB" err="1"/>
              <a:t>eru</a:t>
            </a:r>
            <a:r>
              <a:rPr lang="en-GB"/>
              <a:t> </a:t>
            </a:r>
            <a:r>
              <a:rPr lang="en-GB" err="1"/>
              <a:t>niðurstöðurnar</a:t>
            </a:r>
            <a:r>
              <a:rPr lang="en-GB"/>
              <a:t> </a:t>
            </a:r>
            <a:r>
              <a:rPr lang="en-GB" err="1"/>
              <a:t>ensku-miðaðar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err="1"/>
              <a:t>Gefur</a:t>
            </a:r>
            <a:r>
              <a:rPr lang="en-GB"/>
              <a:t> </a:t>
            </a:r>
            <a:r>
              <a:rPr lang="en-GB" err="1"/>
              <a:t>einungis</a:t>
            </a:r>
            <a:r>
              <a:rPr lang="en-GB"/>
              <a:t> </a:t>
            </a:r>
            <a:r>
              <a:rPr lang="en-GB" err="1"/>
              <a:t>efnisorð</a:t>
            </a:r>
            <a:r>
              <a:rPr lang="en-GB"/>
              <a:t> </a:t>
            </a:r>
            <a:r>
              <a:rPr lang="en-GB" err="1"/>
              <a:t>úr</a:t>
            </a:r>
            <a:r>
              <a:rPr lang="en-GB"/>
              <a:t> LC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err="1"/>
              <a:t>Stýrður</a:t>
            </a:r>
            <a:r>
              <a:rPr lang="en-GB"/>
              <a:t> </a:t>
            </a:r>
            <a:r>
              <a:rPr lang="en-GB" err="1"/>
              <a:t>orðaforði</a:t>
            </a:r>
            <a:r>
              <a:rPr lang="en-GB"/>
              <a:t> </a:t>
            </a:r>
            <a:r>
              <a:rPr lang="en-GB" err="1"/>
              <a:t>aðeins</a:t>
            </a:r>
            <a:r>
              <a:rPr lang="en-GB"/>
              <a:t> á </a:t>
            </a:r>
            <a:r>
              <a:rPr lang="en-GB" err="1"/>
              <a:t>ensku</a:t>
            </a:r>
            <a:endParaRPr lang="en-GB"/>
          </a:p>
          <a:p>
            <a:pPr lvl="1">
              <a:buFont typeface="Courier New" panose="020B0604020202020204" pitchFamily="34" charset="0"/>
              <a:buChar char="o"/>
            </a:pPr>
            <a:r>
              <a:rPr lang="en-GB" err="1"/>
              <a:t>Við</a:t>
            </a:r>
            <a:r>
              <a:rPr lang="en-GB"/>
              <a:t> </a:t>
            </a:r>
            <a:r>
              <a:rPr lang="en-GB" err="1"/>
              <a:t>reynum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laga</a:t>
            </a:r>
            <a:r>
              <a:rPr lang="en-GB"/>
              <a:t> </a:t>
            </a:r>
            <a:r>
              <a:rPr lang="en-GB" err="1"/>
              <a:t>það</a:t>
            </a:r>
            <a:r>
              <a:rPr lang="en-GB"/>
              <a:t> </a:t>
            </a:r>
            <a:r>
              <a:rPr lang="en-GB" err="1"/>
              <a:t>með</a:t>
            </a:r>
            <a:r>
              <a:rPr lang="en-GB"/>
              <a:t> normalization </a:t>
            </a:r>
            <a:r>
              <a:rPr lang="en-GB" err="1"/>
              <a:t>reglum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það</a:t>
            </a:r>
            <a:r>
              <a:rPr lang="en-GB"/>
              <a:t> er ekki </a:t>
            </a:r>
            <a:r>
              <a:rPr lang="en-GB" err="1"/>
              <a:t>hægt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grípa</a:t>
            </a:r>
            <a:r>
              <a:rPr lang="en-GB"/>
              <a:t> </a:t>
            </a:r>
            <a:r>
              <a:rPr lang="en-GB" err="1"/>
              <a:t>allt</a:t>
            </a:r>
            <a:endParaRPr lang="en-GB"/>
          </a:p>
          <a:p>
            <a:r>
              <a:rPr lang="en-GB"/>
              <a:t>Á </a:t>
            </a:r>
            <a:r>
              <a:rPr lang="en-GB" err="1"/>
              <a:t>dagskrá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bæta</a:t>
            </a:r>
            <a:r>
              <a:rPr lang="en-GB"/>
              <a:t> </a:t>
            </a:r>
            <a:r>
              <a:rPr lang="en-GB" err="1"/>
              <a:t>við</a:t>
            </a:r>
            <a:r>
              <a:rPr lang="en-GB"/>
              <a:t> </a:t>
            </a:r>
            <a:r>
              <a:rPr lang="en-GB" err="1"/>
              <a:t>fleiri</a:t>
            </a:r>
            <a:r>
              <a:rPr lang="en-GB"/>
              <a:t> </a:t>
            </a:r>
            <a:r>
              <a:rPr lang="en-GB" err="1"/>
              <a:t>tungumálum</a:t>
            </a:r>
            <a:r>
              <a:rPr lang="en-GB"/>
              <a:t> </a:t>
            </a:r>
          </a:p>
          <a:p>
            <a:r>
              <a:rPr lang="en-GB" err="1"/>
              <a:t>Virkar</a:t>
            </a:r>
            <a:r>
              <a:rPr lang="en-GB"/>
              <a:t> </a:t>
            </a:r>
            <a:r>
              <a:rPr lang="en-GB" err="1"/>
              <a:t>misvel</a:t>
            </a:r>
            <a:r>
              <a:rPr lang="en-GB"/>
              <a:t> á </a:t>
            </a:r>
            <a:r>
              <a:rPr lang="en-GB" err="1"/>
              <a:t>viðföng</a:t>
            </a:r>
            <a:r>
              <a:rPr lang="en-GB"/>
              <a:t> á </a:t>
            </a:r>
            <a:r>
              <a:rPr lang="en-GB" err="1"/>
              <a:t>ólíkum</a:t>
            </a:r>
            <a:r>
              <a:rPr lang="en-GB"/>
              <a:t> </a:t>
            </a:r>
            <a:r>
              <a:rPr lang="en-GB" err="1"/>
              <a:t>tungumálum</a:t>
            </a:r>
          </a:p>
        </p:txBody>
      </p:sp>
    </p:spTree>
    <p:extLst>
      <p:ext uri="{BB962C8B-B14F-4D97-AF65-F5344CB8AC3E}">
        <p14:creationId xmlns:p14="http://schemas.microsoft.com/office/powerpoint/2010/main" val="225754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72D8A-A149-3A2C-B443-F8E6F81F7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skrá</a:t>
            </a:r>
            <a:r>
              <a:rPr lang="en-GB"/>
              <a:t> </a:t>
            </a:r>
            <a:r>
              <a:rPr lang="en-GB" err="1"/>
              <a:t>með</a:t>
            </a:r>
            <a:r>
              <a:rPr lang="en-GB"/>
              <a:t> </a:t>
            </a:r>
            <a:r>
              <a:rPr lang="en-GB" err="1"/>
              <a:t>aðstoð</a:t>
            </a:r>
            <a:r>
              <a:rPr lang="en-GB"/>
              <a:t> </a:t>
            </a:r>
            <a:r>
              <a:rPr lang="en-GB" err="1"/>
              <a:t>gervigreindar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8490-5993-51D8-9456-96BDE515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err="1"/>
              <a:t>Hægt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hlaða</a:t>
            </a:r>
            <a:r>
              <a:rPr lang="en-GB"/>
              <a:t> </a:t>
            </a:r>
            <a:r>
              <a:rPr lang="en-GB" err="1"/>
              <a:t>allt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fjórum</a:t>
            </a:r>
            <a:r>
              <a:rPr lang="en-GB"/>
              <a:t> </a:t>
            </a:r>
            <a:r>
              <a:rPr lang="en-GB" err="1"/>
              <a:t>myndum</a:t>
            </a:r>
            <a:r>
              <a:rPr lang="en-GB"/>
              <a:t> </a:t>
            </a:r>
            <a:r>
              <a:rPr lang="en-GB" err="1"/>
              <a:t>af</a:t>
            </a:r>
            <a:r>
              <a:rPr lang="en-GB"/>
              <a:t> </a:t>
            </a:r>
            <a:r>
              <a:rPr lang="en-GB" err="1"/>
              <a:t>viðfangi</a:t>
            </a:r>
            <a:r>
              <a:rPr lang="en-GB"/>
              <a:t> </a:t>
            </a:r>
            <a:r>
              <a:rPr lang="en-GB" err="1"/>
              <a:t>beint</a:t>
            </a:r>
            <a:r>
              <a:rPr lang="en-GB"/>
              <a:t> </a:t>
            </a:r>
            <a:r>
              <a:rPr lang="en-GB" err="1"/>
              <a:t>upp</a:t>
            </a:r>
            <a:r>
              <a:rPr lang="en-GB"/>
              <a:t> í </a:t>
            </a:r>
            <a:r>
              <a:rPr lang="en-GB" err="1"/>
              <a:t>Ölmu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err="1"/>
              <a:t>Lýsigagnaritill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Alma mobile </a:t>
            </a:r>
            <a:r>
              <a:rPr lang="en-GB" err="1"/>
              <a:t>appið</a:t>
            </a:r>
          </a:p>
          <a:p>
            <a:r>
              <a:rPr lang="en-GB" err="1"/>
              <a:t>Færslan</a:t>
            </a:r>
            <a:r>
              <a:rPr lang="en-GB"/>
              <a:t> </a:t>
            </a:r>
            <a:r>
              <a:rPr lang="en-GB" err="1"/>
              <a:t>birtist</a:t>
            </a:r>
            <a:r>
              <a:rPr lang="en-GB"/>
              <a:t> </a:t>
            </a:r>
            <a:r>
              <a:rPr lang="en-GB" err="1"/>
              <a:t>stuttu</a:t>
            </a:r>
            <a:r>
              <a:rPr lang="en-GB"/>
              <a:t> </a:t>
            </a:r>
            <a:r>
              <a:rPr lang="en-GB" err="1"/>
              <a:t>seinna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drög</a:t>
            </a:r>
            <a:r>
              <a:rPr lang="en-GB"/>
              <a:t> í </a:t>
            </a:r>
            <a:r>
              <a:rPr lang="en-GB" err="1"/>
              <a:t>lýsigagnaritli</a:t>
            </a:r>
            <a:r>
              <a:rPr lang="en-GB"/>
              <a:t> </a:t>
            </a:r>
            <a:r>
              <a:rPr lang="en-GB" err="1"/>
              <a:t>hjá</a:t>
            </a:r>
            <a:r>
              <a:rPr lang="en-GB"/>
              <a:t> </a:t>
            </a:r>
            <a:r>
              <a:rPr lang="en-GB" err="1"/>
              <a:t>skrásetjaranum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sendi</a:t>
            </a:r>
            <a:r>
              <a:rPr lang="en-GB"/>
              <a:t> </a:t>
            </a:r>
            <a:r>
              <a:rPr lang="en-GB" err="1"/>
              <a:t>myndirnar</a:t>
            </a:r>
            <a:r>
              <a:rPr lang="en-GB"/>
              <a:t> inn</a:t>
            </a:r>
          </a:p>
          <a:p>
            <a:r>
              <a:rPr lang="en-GB" err="1"/>
              <a:t>Grunnur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færslu</a:t>
            </a:r>
            <a:r>
              <a:rPr lang="en-GB"/>
              <a:t> </a:t>
            </a:r>
            <a:r>
              <a:rPr lang="en-GB" err="1"/>
              <a:t>sem</a:t>
            </a:r>
            <a:r>
              <a:rPr lang="en-GB"/>
              <a:t> er </a:t>
            </a:r>
            <a:r>
              <a:rPr lang="en-GB" err="1"/>
              <a:t>auðvelt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vinna</a:t>
            </a:r>
            <a:r>
              <a:rPr lang="en-GB"/>
              <a:t> </a:t>
            </a:r>
            <a:r>
              <a:rPr lang="en-GB" err="1"/>
              <a:t>áfram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yfirfara</a:t>
            </a:r>
            <a:r>
              <a:rPr lang="en-GB"/>
              <a:t> </a:t>
            </a:r>
            <a:r>
              <a:rPr lang="en-GB" err="1"/>
              <a:t>þannig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hún</a:t>
            </a:r>
            <a:r>
              <a:rPr lang="en-GB"/>
              <a:t> </a:t>
            </a:r>
            <a:r>
              <a:rPr lang="en-GB" err="1"/>
              <a:t>falli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kröfum</a:t>
            </a:r>
            <a:r>
              <a:rPr lang="en-GB"/>
              <a:t> í </a:t>
            </a:r>
            <a:r>
              <a:rPr lang="en-GB" err="1"/>
              <a:t>Gegni</a:t>
            </a:r>
          </a:p>
          <a:p>
            <a:r>
              <a:rPr lang="en-GB" err="1"/>
              <a:t>Mikilvægt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fara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 </a:t>
            </a:r>
            <a:r>
              <a:rPr lang="en-GB" err="1"/>
              <a:t>yfir</a:t>
            </a:r>
            <a:r>
              <a:rPr lang="en-GB"/>
              <a:t> </a:t>
            </a:r>
            <a:r>
              <a:rPr lang="en-GB" err="1"/>
              <a:t>með</a:t>
            </a:r>
            <a:r>
              <a:rPr lang="en-GB"/>
              <a:t> </a:t>
            </a:r>
            <a:r>
              <a:rPr lang="en-GB" err="1"/>
              <a:t>gagnrýnum</a:t>
            </a:r>
            <a:r>
              <a:rPr lang="en-GB"/>
              <a:t> </a:t>
            </a:r>
            <a:r>
              <a:rPr lang="en-GB" err="1"/>
              <a:t>augum</a:t>
            </a:r>
          </a:p>
          <a:p>
            <a:r>
              <a:rPr lang="en-GB" err="1"/>
              <a:t>Erfitt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treysta</a:t>
            </a:r>
            <a:r>
              <a:rPr lang="en-GB"/>
              <a:t> </a:t>
            </a:r>
            <a:r>
              <a:rPr lang="en-GB" err="1"/>
              <a:t>niðurstöðum</a:t>
            </a:r>
            <a:r>
              <a:rPr lang="en-GB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77389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33B85-DAFB-1D33-E1F4-77E678478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Skrásetjarar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gervigreind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511A1-FD43-36B0-BF25-7930E4AC8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err="1"/>
              <a:t>Þó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niðurstöður</a:t>
            </a:r>
            <a:r>
              <a:rPr lang="en-GB"/>
              <a:t> </a:t>
            </a:r>
            <a:r>
              <a:rPr lang="en-GB" err="1"/>
              <a:t>gervigreindarskráningar</a:t>
            </a:r>
            <a:r>
              <a:rPr lang="en-GB"/>
              <a:t> </a:t>
            </a:r>
            <a:r>
              <a:rPr lang="en-GB" err="1"/>
              <a:t>virðist</a:t>
            </a:r>
            <a:r>
              <a:rPr lang="en-GB"/>
              <a:t> </a:t>
            </a:r>
            <a:r>
              <a:rPr lang="en-GB" err="1"/>
              <a:t>þróast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hins</a:t>
            </a:r>
            <a:r>
              <a:rPr lang="en-GB"/>
              <a:t> </a:t>
            </a:r>
            <a:r>
              <a:rPr lang="en-GB" err="1"/>
              <a:t>betra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ennþá</a:t>
            </a:r>
            <a:r>
              <a:rPr lang="en-GB"/>
              <a:t> </a:t>
            </a:r>
            <a:r>
              <a:rPr lang="en-GB" err="1"/>
              <a:t>þörf</a:t>
            </a:r>
            <a:r>
              <a:rPr lang="en-GB"/>
              <a:t> á </a:t>
            </a:r>
            <a:r>
              <a:rPr lang="en-GB" err="1"/>
              <a:t>sérfræðiþekkingu</a:t>
            </a:r>
            <a:r>
              <a:rPr lang="en-GB"/>
              <a:t> </a:t>
            </a:r>
            <a:r>
              <a:rPr lang="en-GB" err="1"/>
              <a:t>skrásetjara</a:t>
            </a:r>
            <a:r>
              <a:rPr lang="en-GB"/>
              <a:t> til yfirferðar</a:t>
            </a:r>
          </a:p>
          <a:p>
            <a:r>
              <a:rPr lang="en-GB" err="1"/>
              <a:t>Gervigreindin</a:t>
            </a:r>
            <a:r>
              <a:rPr lang="en-GB"/>
              <a:t> </a:t>
            </a:r>
            <a:r>
              <a:rPr lang="en-GB" err="1"/>
              <a:t>nýtist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hjálpartæki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minnka</a:t>
            </a:r>
            <a:r>
              <a:rPr lang="en-GB"/>
              <a:t> </a:t>
            </a:r>
            <a:r>
              <a:rPr lang="en-GB" err="1"/>
              <a:t>handvirkan</a:t>
            </a:r>
            <a:r>
              <a:rPr lang="en-GB"/>
              <a:t> </a:t>
            </a:r>
            <a:r>
              <a:rPr lang="en-GB" err="1"/>
              <a:t>innslátt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hjálpa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við</a:t>
            </a:r>
            <a:r>
              <a:rPr lang="en-GB"/>
              <a:t> </a:t>
            </a:r>
            <a:r>
              <a:rPr lang="en-GB" err="1"/>
              <a:t>skráningu</a:t>
            </a:r>
            <a:r>
              <a:rPr lang="en-GB"/>
              <a:t> á </a:t>
            </a:r>
            <a:r>
              <a:rPr lang="en-GB" err="1"/>
              <a:t>tungumálum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eru</a:t>
            </a:r>
            <a:r>
              <a:rPr lang="en-GB"/>
              <a:t> </a:t>
            </a:r>
            <a:r>
              <a:rPr lang="en-GB" err="1"/>
              <a:t>skrásetjaranum</a:t>
            </a:r>
            <a:r>
              <a:rPr lang="en-GB"/>
              <a:t> óþekkt. </a:t>
            </a:r>
          </a:p>
          <a:p>
            <a:r>
              <a:rPr lang="en-GB" err="1"/>
              <a:t>Aldrei</a:t>
            </a:r>
            <a:r>
              <a:rPr lang="en-GB"/>
              <a:t> </a:t>
            </a:r>
            <a:r>
              <a:rPr lang="en-GB" err="1"/>
              <a:t>má</a:t>
            </a:r>
            <a:r>
              <a:rPr lang="en-GB"/>
              <a:t> vista </a:t>
            </a:r>
            <a:r>
              <a:rPr lang="en-GB" err="1"/>
              <a:t>gervigreindarfærslu</a:t>
            </a:r>
            <a:r>
              <a:rPr lang="en-GB"/>
              <a:t> í </a:t>
            </a:r>
            <a:r>
              <a:rPr lang="en-GB" err="1"/>
              <a:t>Gegni</a:t>
            </a:r>
            <a:r>
              <a:rPr lang="en-GB"/>
              <a:t> </a:t>
            </a:r>
            <a:r>
              <a:rPr lang="en-GB" err="1"/>
              <a:t>án</a:t>
            </a:r>
            <a:r>
              <a:rPr lang="en-GB"/>
              <a:t> </a:t>
            </a:r>
            <a:r>
              <a:rPr lang="en-GB" err="1"/>
              <a:t>þess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farið</a:t>
            </a:r>
            <a:r>
              <a:rPr lang="en-GB"/>
              <a:t> </a:t>
            </a:r>
            <a:r>
              <a:rPr lang="en-GB" err="1"/>
              <a:t>sé</a:t>
            </a:r>
            <a:r>
              <a:rPr lang="en-GB"/>
              <a:t> </a:t>
            </a:r>
            <a:r>
              <a:rPr lang="en-GB" err="1"/>
              <a:t>vandlega</a:t>
            </a:r>
            <a:r>
              <a:rPr lang="en-GB"/>
              <a:t> </a:t>
            </a:r>
            <a:r>
              <a:rPr lang="en-GB" err="1"/>
              <a:t>yfir</a:t>
            </a:r>
            <a:r>
              <a:rPr lang="en-GB"/>
              <a:t> </a:t>
            </a:r>
            <a:r>
              <a:rPr lang="en-GB" err="1"/>
              <a:t>hana</a:t>
            </a:r>
            <a:r>
              <a:rPr lang="en-GB"/>
              <a:t>. </a:t>
            </a:r>
          </a:p>
          <a:p>
            <a:r>
              <a:rPr lang="en-GB" err="1"/>
              <a:t>Áður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heimild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nýta</a:t>
            </a:r>
            <a:r>
              <a:rPr lang="en-GB"/>
              <a:t> </a:t>
            </a:r>
            <a:r>
              <a:rPr lang="en-GB" err="1"/>
              <a:t>gervigreind</a:t>
            </a:r>
            <a:r>
              <a:rPr lang="en-GB"/>
              <a:t> </a:t>
            </a:r>
            <a:r>
              <a:rPr lang="en-GB" err="1"/>
              <a:t>við</a:t>
            </a:r>
            <a:r>
              <a:rPr lang="en-GB"/>
              <a:t> </a:t>
            </a:r>
            <a:r>
              <a:rPr lang="en-GB" err="1"/>
              <a:t>skráningu</a:t>
            </a:r>
            <a:r>
              <a:rPr lang="en-GB"/>
              <a:t> er </a:t>
            </a:r>
            <a:r>
              <a:rPr lang="en-GB" err="1"/>
              <a:t>veitt</a:t>
            </a:r>
            <a:r>
              <a:rPr lang="en-GB"/>
              <a:t> </a:t>
            </a:r>
            <a:r>
              <a:rPr lang="en-GB" err="1"/>
              <a:t>þarf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 </a:t>
            </a:r>
            <a:r>
              <a:rPr lang="en-GB" err="1"/>
              <a:t>sækja</a:t>
            </a:r>
            <a:r>
              <a:rPr lang="en-GB"/>
              <a:t> </a:t>
            </a:r>
            <a:r>
              <a:rPr lang="en-GB" err="1"/>
              <a:t>stutt</a:t>
            </a:r>
            <a:r>
              <a:rPr lang="en-GB"/>
              <a:t> </a:t>
            </a:r>
            <a:r>
              <a:rPr lang="en-GB" err="1"/>
              <a:t>námskeið</a:t>
            </a:r>
            <a:r>
              <a:rPr lang="en-GB"/>
              <a:t> </a:t>
            </a:r>
            <a:r>
              <a:rPr lang="en-GB" err="1"/>
              <a:t>hjá</a:t>
            </a:r>
            <a:r>
              <a:rPr lang="en-GB"/>
              <a:t> Landskerfi.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Námskeiðin verða auglýst í haust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err="1"/>
              <a:t>Nýir</a:t>
            </a:r>
            <a:r>
              <a:rPr lang="en-GB"/>
              <a:t> </a:t>
            </a:r>
            <a:r>
              <a:rPr lang="en-GB" err="1"/>
              <a:t>skrásetjarar</a:t>
            </a:r>
            <a:r>
              <a:rPr lang="en-GB"/>
              <a:t> </a:t>
            </a:r>
            <a:r>
              <a:rPr lang="en-GB" err="1"/>
              <a:t>fá</a:t>
            </a:r>
            <a:r>
              <a:rPr lang="en-GB"/>
              <a:t> </a:t>
            </a:r>
            <a:r>
              <a:rPr lang="en-GB" err="1"/>
              <a:t>þjálfun</a:t>
            </a:r>
            <a:r>
              <a:rPr lang="en-GB"/>
              <a:t> þegar þeir sækja skráningarnámskeið. </a:t>
            </a:r>
          </a:p>
        </p:txBody>
      </p:sp>
    </p:spTree>
    <p:extLst>
      <p:ext uri="{BB962C8B-B14F-4D97-AF65-F5344CB8AC3E}">
        <p14:creationId xmlns:p14="http://schemas.microsoft.com/office/powerpoint/2010/main" val="1957202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9CC113E-8CDB-875D-DEB1-0EE8B09B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Að</a:t>
            </a:r>
            <a:r>
              <a:rPr lang="en-US" sz="4000" dirty="0"/>
              <a:t> </a:t>
            </a:r>
            <a:r>
              <a:rPr lang="en-US" sz="4000" dirty="0" err="1"/>
              <a:t>búa</a:t>
            </a:r>
            <a:r>
              <a:rPr lang="en-US" sz="4000" dirty="0"/>
              <a:t> </a:t>
            </a:r>
            <a:r>
              <a:rPr lang="en-US" sz="4000" dirty="0" err="1"/>
              <a:t>til</a:t>
            </a:r>
            <a:r>
              <a:rPr lang="en-US" sz="4000" dirty="0"/>
              <a:t> </a:t>
            </a:r>
            <a:r>
              <a:rPr lang="en-US" sz="4000" dirty="0" err="1"/>
              <a:t>gervigreindarfærslu</a:t>
            </a:r>
            <a:endParaRPr lang="en-US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528BBA-183B-81BE-E733-210907830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619" y="547815"/>
            <a:ext cx="5178960" cy="1680519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E42435-99F5-EAE2-2438-DAB0E27F16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083" r="2431"/>
          <a:stretch>
            <a:fillRect/>
          </a:stretch>
        </p:blipFill>
        <p:spPr>
          <a:xfrm>
            <a:off x="2168233" y="2421924"/>
            <a:ext cx="2507114" cy="3711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B9F9A0-E74C-E73F-8634-AE90D4FC2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036" y="809651"/>
            <a:ext cx="4897544" cy="532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11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19B653C-798C-4333-8452-3DF3AE3C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FE50278-E2EC-42B2-A1F1-921DD3990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305994" y="-5310547"/>
            <a:ext cx="1580014" cy="12192002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236153F-0DB4-40DD-87C6-B40C1B7E2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72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5A5FF-C4A7-DBD4-A82A-D4F9DF162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288404"/>
            <a:ext cx="7170656" cy="9774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Spor í bókmenntafræði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71595F4-C4C1-6FBE-A7E4-110FE713C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"/>
          <a:stretch>
            <a:fillRect/>
          </a:stretch>
        </p:blipFill>
        <p:spPr>
          <a:xfrm rot="5400000">
            <a:off x="1014097" y="2849091"/>
            <a:ext cx="3526972" cy="2727349"/>
          </a:xfrm>
          <a:prstGeom prst="rect">
            <a:avLst/>
          </a:prstGeom>
        </p:spPr>
      </p:pic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81530CE6-A622-2F54-2FE7-B82A4B2BC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" b="5941"/>
          <a:stretch>
            <a:fillRect/>
          </a:stretch>
        </p:blipFill>
        <p:spPr>
          <a:xfrm rot="5400000">
            <a:off x="4332513" y="2906689"/>
            <a:ext cx="3526972" cy="261215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7717A97-A59C-6AE8-B866-0D41C43C9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6"/>
          <a:stretch>
            <a:fillRect/>
          </a:stretch>
        </p:blipFill>
        <p:spPr>
          <a:xfrm rot="5400000">
            <a:off x="7638184" y="2861835"/>
            <a:ext cx="3526972" cy="270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14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c109489b-2484-49fe-8815-b911c43ef19f}" enabled="1" method="Standard" siteId="{6aed0be3-a6ff-4c6c-83b5-bb72bdd1008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379</Words>
  <Application>Microsoft Office PowerPoint</Application>
  <PresentationFormat>Widescreen</PresentationFormat>
  <Paragraphs>49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Courier New</vt:lpstr>
      <vt:lpstr>Office Theme</vt:lpstr>
      <vt:lpstr>Skráning með gervigreind</vt:lpstr>
      <vt:lpstr>Gervigreindaraðstoð í bókfræðiskráningu í Ölmu</vt:lpstr>
      <vt:lpstr>Hvað getum við gert til að hafa áhrif á niðurstöðurnar?</vt:lpstr>
      <vt:lpstr>Merkingar</vt:lpstr>
      <vt:lpstr>Tungumál</vt:lpstr>
      <vt:lpstr>Að skrá með aðstoð gervigreindar</vt:lpstr>
      <vt:lpstr>Skrásetjarar og gervigreind</vt:lpstr>
      <vt:lpstr>Að búa til gervigreindarfærslu</vt:lpstr>
      <vt:lpstr>Spor í bókmenntafræði</vt:lpstr>
      <vt:lpstr>A short guide to writing about literature</vt:lpstr>
      <vt:lpstr>스 무 고개 탐 정 과 마술사</vt:lpstr>
      <vt:lpstr>Bé bi bô... Học miêu tả động tác</vt:lpstr>
      <vt:lpstr>Skrásetjarar framtíðarinnar?</vt:lpstr>
    </vt:vector>
  </TitlesOfParts>
  <Company>Reykjavíkurborg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María Bjarkadóttir</dc:creator>
  <cp:lastModifiedBy>María Bjarkadóttir</cp:lastModifiedBy>
  <cp:revision>3</cp:revision>
  <dcterms:created xsi:type="dcterms:W3CDTF">2026-05-22T11:31:35Z</dcterms:created>
  <dcterms:modified xsi:type="dcterms:W3CDTF">2026-05-28T11:02:44Z</dcterms:modified>
</cp:coreProperties>
</file>